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0"/>
  </p:notesMasterIdLst>
  <p:handoutMasterIdLst>
    <p:handoutMasterId r:id="rId31"/>
  </p:handoutMasterIdLst>
  <p:sldIdLst>
    <p:sldId id="957" r:id="rId2"/>
    <p:sldId id="958" r:id="rId3"/>
    <p:sldId id="954" r:id="rId4"/>
    <p:sldId id="955" r:id="rId5"/>
    <p:sldId id="956" r:id="rId6"/>
    <p:sldId id="790" r:id="rId7"/>
    <p:sldId id="277" r:id="rId8"/>
    <p:sldId id="806" r:id="rId9"/>
    <p:sldId id="870" r:id="rId10"/>
    <p:sldId id="390" r:id="rId11"/>
    <p:sldId id="282" r:id="rId12"/>
    <p:sldId id="882" r:id="rId13"/>
    <p:sldId id="286" r:id="rId14"/>
    <p:sldId id="302" r:id="rId15"/>
    <p:sldId id="883" r:id="rId16"/>
    <p:sldId id="288" r:id="rId17"/>
    <p:sldId id="290" r:id="rId18"/>
    <p:sldId id="798" r:id="rId19"/>
    <p:sldId id="867" r:id="rId20"/>
    <p:sldId id="823" r:id="rId21"/>
    <p:sldId id="824" r:id="rId22"/>
    <p:sldId id="825" r:id="rId23"/>
    <p:sldId id="826" r:id="rId24"/>
    <p:sldId id="886" r:id="rId25"/>
    <p:sldId id="887" r:id="rId26"/>
    <p:sldId id="828" r:id="rId27"/>
    <p:sldId id="888" r:id="rId28"/>
    <p:sldId id="854" r:id="rId29"/>
  </p:sldIdLst>
  <p:sldSz cx="9144000" cy="5715000" type="screen16x1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yue" initials="y" lastIdx="2" clrIdx="0"/>
  <p:cmAuthor id="2" name="l" initials="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D0"/>
    <a:srgbClr val="6600FF"/>
    <a:srgbClr val="663300"/>
    <a:srgbClr val="006600"/>
    <a:srgbClr val="009900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5" autoAdjust="0"/>
    <p:restoredTop sz="79872" autoAdjust="0"/>
  </p:normalViewPr>
  <p:slideViewPr>
    <p:cSldViewPr>
      <p:cViewPr varScale="1">
        <p:scale>
          <a:sx n="94" d="100"/>
          <a:sy n="94" d="100"/>
        </p:scale>
        <p:origin x="952" y="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04"/>
    </p:cViewPr>
  </p:sorterViewPr>
  <p:notesViewPr>
    <p:cSldViewPr>
      <p:cViewPr varScale="1">
        <p:scale>
          <a:sx n="69" d="100"/>
          <a:sy n="69" d="100"/>
        </p:scale>
        <p:origin x="278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4301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3500" y="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47713"/>
            <a:ext cx="598805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740275"/>
            <a:ext cx="50117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3500" y="948055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A8E86B1-7207-4A2E-A27B-904EC1C48F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61823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622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6718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781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4EE768C6-80FE-45F6-AD34-BC71F308C8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597E45D-C635-4F3F-A563-48174DFB8B26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2B7318DA-1C54-4412-99F1-1FFE936595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1692866D-EA46-46B8-9AAC-A1F7924341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8645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8AA3D77-1423-4807-AF94-1DE062218BCF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562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E18E980-FC20-4E97-85DC-6BA4310557AC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3200" b="1">
              <a:solidFill>
                <a:srgbClr val="FFFF00"/>
              </a:solidFill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9900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720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875A963-B277-4EBA-953A-988CAB7FA83D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3804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124784E-2D22-45E0-85BC-EA94F2990FB1}" type="slidenum">
              <a:rPr lang="en-US" altLang="zh-CN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985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8130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64F30CF2-023E-F4BB-5C9E-42AF9BD8AF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348483DD-86B9-4CBC-8F1B-4F7E750012CD}" type="slidenum">
              <a:rPr lang="en-US" altLang="zh-CN" sz="1200" b="0" smtClean="0">
                <a:ea typeface="宋体" panose="02010600030101010101" pitchFamily="2" charset="-122"/>
              </a:rPr>
              <a:pPr/>
              <a:t>2</a:t>
            </a:fld>
            <a:endParaRPr lang="en-US" altLang="zh-CN" sz="1200" b="0">
              <a:ea typeface="宋体" panose="02010600030101010101" pitchFamily="2" charset="-122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CBCBA70D-A40D-396B-248C-89324A39C6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21CA7A85-FA12-7B79-6F9E-A4E5E7C47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7087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8D4CF3EC-055E-857A-03DD-3E56424E64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23D6EADE-122C-8CB9-81E2-DF1B593E1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DF8CC0BD-4493-1215-CCD4-68242C31D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8C8B4341-0749-44AE-BFE7-B33E94032873}" type="slidenum">
              <a:rPr lang="en-US" altLang="zh-CN" sz="1200" b="0" smtClean="0">
                <a:ea typeface="宋体" panose="02010600030101010101" pitchFamily="2" charset="-122"/>
              </a:rPr>
              <a:pPr/>
              <a:t>5</a:t>
            </a:fld>
            <a:endParaRPr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>
            <a:extLst>
              <a:ext uri="{FF2B5EF4-FFF2-40B4-BE49-F238E27FC236}">
                <a16:creationId xmlns:a16="http://schemas.microsoft.com/office/drawing/2014/main" id="{8BBD21FE-2DBF-4413-8BF0-5057D568D9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186CA8-BE5B-4F50-AB89-800E26291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8916" name="灯片编号占位符 3">
            <a:extLst>
              <a:ext uri="{FF2B5EF4-FFF2-40B4-BE49-F238E27FC236}">
                <a16:creationId xmlns:a16="http://schemas.microsoft.com/office/drawing/2014/main" id="{671BEE19-C1AD-459B-B83F-D7D3147D8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889A389B-7866-4F96-BF7A-30329B7EDBFF}" type="slidenum">
              <a:rPr lang="en-US" altLang="zh-CN" sz="1200" b="0" smtClean="0">
                <a:ea typeface="宋体" panose="02010600030101010101" pitchFamily="2" charset="-122"/>
              </a:rPr>
              <a:pPr/>
              <a:t>8</a:t>
            </a:fld>
            <a:endParaRPr lang="en-US" altLang="zh-CN" sz="12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671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>
            <a:extLst>
              <a:ext uri="{FF2B5EF4-FFF2-40B4-BE49-F238E27FC236}">
                <a16:creationId xmlns:a16="http://schemas.microsoft.com/office/drawing/2014/main" id="{625CFD10-3585-434B-B249-5F29D79710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3863" y="747713"/>
            <a:ext cx="5988050" cy="37433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>
            <a:extLst>
              <a:ext uri="{FF2B5EF4-FFF2-40B4-BE49-F238E27FC236}">
                <a16:creationId xmlns:a16="http://schemas.microsoft.com/office/drawing/2014/main" id="{C764B577-ECA5-437B-941A-CE8B291F3C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908" name="灯片编号占位符 3">
            <a:extLst>
              <a:ext uri="{FF2B5EF4-FFF2-40B4-BE49-F238E27FC236}">
                <a16:creationId xmlns:a16="http://schemas.microsoft.com/office/drawing/2014/main" id="{EDA7CAA5-B78B-4F83-BFF0-2FDF3B6CF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03E4902-54BF-49F2-B713-304FE332079F}" type="slidenum">
              <a:rPr lang="zh-CN" altLang="en-US"/>
              <a:pPr eaLnBrk="1" hangingPunct="1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8E86B1-7207-4A2E-A27B-904EC1C48FF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9802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40771-0C3E-40F4-8000-06BD5DDB394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890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40771-0C3E-40F4-8000-06BD5DDB394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7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E6BF4-8359-4A22-8B1A-AC89F5A6A0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8523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AB2A2-33A9-4F08-B381-D09E93A31C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988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4164" y="508000"/>
            <a:ext cx="1982787" cy="44635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1" y="508000"/>
            <a:ext cx="5795963" cy="446352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7532C2-2CEA-47D8-8B16-0CCA9820B1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168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421AE-1797-4F6E-A085-6FEA1689CB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226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35DA4-4B03-4427-8BD8-463DDC15C9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434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46CCB-A60F-4445-9AFE-4BA1A9942D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59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45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69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6F1C86-4BEC-416E-91CC-6E0AD41A40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39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228A0-8CAD-4BB0-86DD-97C3378299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220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CFCC8-1E92-410C-89C3-0BC6F0402F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8636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B68911-497B-4CF1-94F4-33D9E2247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802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ABF0B-530D-4D1F-8186-41FD279AD1C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31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2EC66B-D8BA-4DB8-AD7D-BFAEAE585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61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6"/>
          <a:stretch/>
        </p:blipFill>
        <p:spPr bwMode="auto">
          <a:xfrm>
            <a:off x="0" y="0"/>
            <a:ext cx="9144000" cy="27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542521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155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D5BF697-536E-4DD8-99F7-78A3E23385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3" name="Rectangle 10">
            <a:hlinkClick r:id="" action="ppaction://hlinkshowjump?jump=previousslide" tooltip="上一页"/>
          </p:cNvPr>
          <p:cNvSpPr>
            <a:spLocks noChangeArrowheads="1"/>
          </p:cNvSpPr>
          <p:nvPr/>
        </p:nvSpPr>
        <p:spPr bwMode="auto">
          <a:xfrm>
            <a:off x="7440613" y="5431896"/>
            <a:ext cx="4984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333"/>
          </a:p>
        </p:txBody>
      </p:sp>
      <p:sp>
        <p:nvSpPr>
          <p:cNvPr id="1034" name="Rectangle 11">
            <a:hlinkClick r:id="" action="ppaction://hlinkshowjump?jump=nextslide" tooltip="下一页"/>
          </p:cNvPr>
          <p:cNvSpPr>
            <a:spLocks noChangeArrowheads="1"/>
          </p:cNvSpPr>
          <p:nvPr/>
        </p:nvSpPr>
        <p:spPr bwMode="auto">
          <a:xfrm>
            <a:off x="8042276" y="5434542"/>
            <a:ext cx="493713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333"/>
          </a:p>
        </p:txBody>
      </p:sp>
      <p:sp>
        <p:nvSpPr>
          <p:cNvPr id="1035" name="Rectangle 12">
            <a:hlinkClick r:id="" action="ppaction://hlinkshowjump?jump=firstslide" tooltip="返回首页"/>
          </p:cNvPr>
          <p:cNvSpPr>
            <a:spLocks noChangeArrowheads="1"/>
          </p:cNvSpPr>
          <p:nvPr/>
        </p:nvSpPr>
        <p:spPr bwMode="auto">
          <a:xfrm>
            <a:off x="8628063" y="5426604"/>
            <a:ext cx="493712" cy="26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pPr eaLnBrk="1" hangingPunct="1">
              <a:defRPr/>
            </a:pPr>
            <a:endParaRPr lang="zh-CN" altLang="en-US" sz="2333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5pPr>
      <a:lvl6pPr marL="380985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761970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142954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523939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har char="•"/>
        <a:defRPr kumimoji="1" sz="2667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Char char="–"/>
        <a:defRPr kumimoji="1" sz="2333">
          <a:solidFill>
            <a:schemeClr val="tx1"/>
          </a:solidFill>
          <a:latin typeface="+mn-lt"/>
          <a:ea typeface="+mn-ea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Char char="–"/>
        <a:defRPr kumimoji="1" sz="1667">
          <a:solidFill>
            <a:schemeClr val="tx1"/>
          </a:solidFill>
          <a:latin typeface="+mn-lt"/>
          <a:ea typeface="+mn-ea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5" Type="http://schemas.openxmlformats.org/officeDocument/2006/relationships/image" Target="../media/image13.emf"/><Relationship Id="rId33" Type="http://schemas.openxmlformats.org/officeDocument/2006/relationships/image" Target="../media/image17.wmf"/><Relationship Id="rId2" Type="http://schemas.openxmlformats.org/officeDocument/2006/relationships/notesSlide" Target="../notesSlides/notesSlide1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wmf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1.bin"/><Relationship Id="rId32" Type="http://schemas.openxmlformats.org/officeDocument/2006/relationships/oleObject" Target="../embeddings/oleObject1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8.wmf"/><Relationship Id="rId23" Type="http://schemas.openxmlformats.org/officeDocument/2006/relationships/image" Target="../media/image12.e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wmf"/><Relationship Id="rId31" Type="http://schemas.openxmlformats.org/officeDocument/2006/relationships/image" Target="../media/image16.emf"/><Relationship Id="rId4" Type="http://schemas.openxmlformats.org/officeDocument/2006/relationships/image" Target="../media/image2.wmf"/><Relationship Id="rId9" Type="http://schemas.openxmlformats.org/officeDocument/2006/relationships/image" Target="../media/image5.jpeg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4.emf"/><Relationship Id="rId30" Type="http://schemas.openxmlformats.org/officeDocument/2006/relationships/oleObject" Target="../embeddings/oleObject14.bin"/><Relationship Id="rId8" Type="http://schemas.openxmlformats.org/officeDocument/2006/relationships/image" Target="../media/image4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.jpeg"/><Relationship Id="rId9" Type="http://schemas.openxmlformats.org/officeDocument/2006/relationships/oleObject" Target="../embeddings/oleObject4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57.wmf"/><Relationship Id="rId3" Type="http://schemas.openxmlformats.org/officeDocument/2006/relationships/image" Target="../media/image52.wmf"/><Relationship Id="rId7" Type="http://schemas.openxmlformats.org/officeDocument/2006/relationships/image" Target="../media/image54.emf"/><Relationship Id="rId12" Type="http://schemas.openxmlformats.org/officeDocument/2006/relationships/oleObject" Target="../embeddings/oleObject54.bin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1.bin"/><Relationship Id="rId11" Type="http://schemas.openxmlformats.org/officeDocument/2006/relationships/image" Target="../media/image56.e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3.bin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5.emf"/><Relationship Id="rId14" Type="http://schemas.openxmlformats.org/officeDocument/2006/relationships/oleObject" Target="../embeddings/oleObject5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0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67.e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6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6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77.png"/><Relationship Id="rId3" Type="http://schemas.openxmlformats.org/officeDocument/2006/relationships/image" Target="../media/image76.jpeg"/><Relationship Id="rId7" Type="http://schemas.openxmlformats.org/officeDocument/2006/relationships/image" Target="../media/image3.wmf"/><Relationship Id="rId12" Type="http://schemas.openxmlformats.org/officeDocument/2006/relationships/image" Target="../media/image6.w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7.bin"/><Relationship Id="rId11" Type="http://schemas.openxmlformats.org/officeDocument/2006/relationships/oleObject" Target="../embeddings/oleObject69.bin"/><Relationship Id="rId5" Type="http://schemas.openxmlformats.org/officeDocument/2006/relationships/image" Target="../media/image2.wmf"/><Relationship Id="rId10" Type="http://schemas.openxmlformats.org/officeDocument/2006/relationships/image" Target="../media/image5.jpeg"/><Relationship Id="rId4" Type="http://schemas.openxmlformats.org/officeDocument/2006/relationships/oleObject" Target="../embeddings/oleObject66.bin"/><Relationship Id="rId9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../../&#22823;&#23398;&#29289;&#29702;&#21160;&#30011;&#32032;&#26448;swf/&#20809;&#23398;swf/&#21333;&#32541;&#34893;&#23556;&#65288;&#29421;&#32541;&#31227;&#21160;&#65289;.sw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wmf"/><Relationship Id="rId11" Type="http://schemas.openxmlformats.org/officeDocument/2006/relationships/image" Target="../media/image81.wmf"/><Relationship Id="rId5" Type="http://schemas.openxmlformats.org/officeDocument/2006/relationships/oleObject" Target="../embeddings/oleObject71.bin"/><Relationship Id="rId10" Type="http://schemas.openxmlformats.org/officeDocument/2006/relationships/oleObject" Target="../embeddings/oleObject74.bin"/><Relationship Id="rId4" Type="http://schemas.openxmlformats.org/officeDocument/2006/relationships/image" Target="../media/image78.wmf"/><Relationship Id="rId9" Type="http://schemas.openxmlformats.org/officeDocument/2006/relationships/oleObject" Target="../embeddings/oleObject7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82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8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81.bin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87.emf"/><Relationship Id="rId4" Type="http://schemas.openxmlformats.org/officeDocument/2006/relationships/image" Target="../media/image84.e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93.wmf"/><Relationship Id="rId18" Type="http://schemas.openxmlformats.org/officeDocument/2006/relationships/image" Target="../media/image95.wmf"/><Relationship Id="rId3" Type="http://schemas.openxmlformats.org/officeDocument/2006/relationships/oleObject" Target="../embeddings/oleObject83.bin"/><Relationship Id="rId21" Type="http://schemas.openxmlformats.org/officeDocument/2006/relationships/oleObject" Target="../embeddings/oleObject94.bin"/><Relationship Id="rId7" Type="http://schemas.openxmlformats.org/officeDocument/2006/relationships/oleObject" Target="../embeddings/oleObject86.bin"/><Relationship Id="rId12" Type="http://schemas.openxmlformats.org/officeDocument/2006/relationships/oleObject" Target="../embeddings/oleObject89.bin"/><Relationship Id="rId17" Type="http://schemas.openxmlformats.org/officeDocument/2006/relationships/oleObject" Target="../embeddings/oleObject92.bin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4.wmf"/><Relationship Id="rId20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92.wmf"/><Relationship Id="rId24" Type="http://schemas.openxmlformats.org/officeDocument/2006/relationships/image" Target="../media/image98.emf"/><Relationship Id="rId5" Type="http://schemas.openxmlformats.org/officeDocument/2006/relationships/oleObject" Target="../embeddings/oleObject84.bin"/><Relationship Id="rId15" Type="http://schemas.openxmlformats.org/officeDocument/2006/relationships/oleObject" Target="../embeddings/oleObject91.bin"/><Relationship Id="rId23" Type="http://schemas.openxmlformats.org/officeDocument/2006/relationships/oleObject" Target="../embeddings/oleObject95.bin"/><Relationship Id="rId10" Type="http://schemas.openxmlformats.org/officeDocument/2006/relationships/oleObject" Target="../embeddings/oleObject88.bin"/><Relationship Id="rId19" Type="http://schemas.openxmlformats.org/officeDocument/2006/relationships/oleObject" Target="../embeddings/oleObject93.bin"/><Relationship Id="rId4" Type="http://schemas.openxmlformats.org/officeDocument/2006/relationships/image" Target="../media/image90.wmf"/><Relationship Id="rId9" Type="http://schemas.openxmlformats.org/officeDocument/2006/relationships/image" Target="../media/image91.wmf"/><Relationship Id="rId14" Type="http://schemas.openxmlformats.org/officeDocument/2006/relationships/oleObject" Target="../embeddings/oleObject90.bin"/><Relationship Id="rId22" Type="http://schemas.openxmlformats.org/officeDocument/2006/relationships/image" Target="../media/image97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104.wmf"/><Relationship Id="rId26" Type="http://schemas.openxmlformats.org/officeDocument/2006/relationships/image" Target="../media/image108.wmf"/><Relationship Id="rId3" Type="http://schemas.openxmlformats.org/officeDocument/2006/relationships/image" Target="../media/image90.wmf"/><Relationship Id="rId21" Type="http://schemas.openxmlformats.org/officeDocument/2006/relationships/oleObject" Target="../embeddings/oleObject107.bin"/><Relationship Id="rId34" Type="http://schemas.openxmlformats.org/officeDocument/2006/relationships/image" Target="../media/image112.wmf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01.wmf"/><Relationship Id="rId17" Type="http://schemas.openxmlformats.org/officeDocument/2006/relationships/oleObject" Target="../embeddings/oleObject105.bin"/><Relationship Id="rId25" Type="http://schemas.openxmlformats.org/officeDocument/2006/relationships/oleObject" Target="../embeddings/oleObject109.bin"/><Relationship Id="rId33" Type="http://schemas.openxmlformats.org/officeDocument/2006/relationships/oleObject" Target="../embeddings/oleObject113.bin"/><Relationship Id="rId2" Type="http://schemas.openxmlformats.org/officeDocument/2006/relationships/oleObject" Target="../embeddings/oleObject96.bin"/><Relationship Id="rId16" Type="http://schemas.openxmlformats.org/officeDocument/2006/relationships/image" Target="../media/image103.wmf"/><Relationship Id="rId20" Type="http://schemas.openxmlformats.org/officeDocument/2006/relationships/image" Target="../media/image105.wmf"/><Relationship Id="rId29" Type="http://schemas.openxmlformats.org/officeDocument/2006/relationships/oleObject" Target="../embeddings/oleObject11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8.bin"/><Relationship Id="rId11" Type="http://schemas.openxmlformats.org/officeDocument/2006/relationships/oleObject" Target="../embeddings/oleObject102.bin"/><Relationship Id="rId24" Type="http://schemas.openxmlformats.org/officeDocument/2006/relationships/image" Target="../media/image107.wmf"/><Relationship Id="rId32" Type="http://schemas.openxmlformats.org/officeDocument/2006/relationships/image" Target="../media/image111.wmf"/><Relationship Id="rId5" Type="http://schemas.openxmlformats.org/officeDocument/2006/relationships/image" Target="../media/image99.wmf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8.bin"/><Relationship Id="rId28" Type="http://schemas.openxmlformats.org/officeDocument/2006/relationships/image" Target="../media/image109.wmf"/><Relationship Id="rId36" Type="http://schemas.openxmlformats.org/officeDocument/2006/relationships/image" Target="../media/image113.wmf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106.bin"/><Relationship Id="rId31" Type="http://schemas.openxmlformats.org/officeDocument/2006/relationships/oleObject" Target="../embeddings/oleObject112.bin"/><Relationship Id="rId4" Type="http://schemas.openxmlformats.org/officeDocument/2006/relationships/oleObject" Target="../embeddings/oleObject97.bin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02.wmf"/><Relationship Id="rId22" Type="http://schemas.openxmlformats.org/officeDocument/2006/relationships/image" Target="../media/image106.wmf"/><Relationship Id="rId27" Type="http://schemas.openxmlformats.org/officeDocument/2006/relationships/oleObject" Target="../embeddings/oleObject110.bin"/><Relationship Id="rId30" Type="http://schemas.openxmlformats.org/officeDocument/2006/relationships/image" Target="../media/image110.wmf"/><Relationship Id="rId35" Type="http://schemas.openxmlformats.org/officeDocument/2006/relationships/oleObject" Target="../embeddings/oleObject114.bin"/><Relationship Id="rId8" Type="http://schemas.openxmlformats.org/officeDocument/2006/relationships/oleObject" Target="../embeddings/oleObject10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13" Type="http://schemas.openxmlformats.org/officeDocument/2006/relationships/oleObject" Target="../embeddings/oleObject120.bin"/><Relationship Id="rId18" Type="http://schemas.openxmlformats.org/officeDocument/2006/relationships/image" Target="../media/image121.emf"/><Relationship Id="rId3" Type="http://schemas.openxmlformats.org/officeDocument/2006/relationships/oleObject" Target="../embeddings/oleObject115.bin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18.emf"/><Relationship Id="rId17" Type="http://schemas.openxmlformats.org/officeDocument/2006/relationships/oleObject" Target="../embeddings/oleObject122.bin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0.wmf"/><Relationship Id="rId20" Type="http://schemas.openxmlformats.org/officeDocument/2006/relationships/image" Target="../media/image122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119.bin"/><Relationship Id="rId24" Type="http://schemas.openxmlformats.org/officeDocument/2006/relationships/image" Target="../media/image124.emf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1.bin"/><Relationship Id="rId23" Type="http://schemas.openxmlformats.org/officeDocument/2006/relationships/oleObject" Target="../embeddings/oleObject125.bin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118.bin"/><Relationship Id="rId14" Type="http://schemas.openxmlformats.org/officeDocument/2006/relationships/image" Target="../media/image119.emf"/><Relationship Id="rId22" Type="http://schemas.openxmlformats.org/officeDocument/2006/relationships/image" Target="../media/image123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3" Type="http://schemas.openxmlformats.org/officeDocument/2006/relationships/oleObject" Target="../embeddings/oleObject126.bin"/><Relationship Id="rId7" Type="http://schemas.openxmlformats.org/officeDocument/2006/relationships/oleObject" Target="../embeddings/oleObject12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wmf"/><Relationship Id="rId11" Type="http://schemas.openxmlformats.org/officeDocument/2006/relationships/image" Target="../media/image128.gif"/><Relationship Id="rId5" Type="http://schemas.openxmlformats.org/officeDocument/2006/relationships/oleObject" Target="../embeddings/oleObject127.bin"/><Relationship Id="rId10" Type="http://schemas.openxmlformats.org/officeDocument/2006/relationships/image" Target="../media/image98.emf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9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7.bin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2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34.bin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43.wmf"/><Relationship Id="rId18" Type="http://schemas.openxmlformats.org/officeDocument/2006/relationships/oleObject" Target="../embeddings/oleObject44.bin"/><Relationship Id="rId3" Type="http://schemas.openxmlformats.org/officeDocument/2006/relationships/image" Target="../media/image38.wmf"/><Relationship Id="rId21" Type="http://schemas.openxmlformats.org/officeDocument/2006/relationships/image" Target="../media/image47.wmf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45.wmf"/><Relationship Id="rId2" Type="http://schemas.openxmlformats.org/officeDocument/2006/relationships/oleObject" Target="../embeddings/oleObject36.bin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2.wmf"/><Relationship Id="rId5" Type="http://schemas.openxmlformats.org/officeDocument/2006/relationships/image" Target="../media/image39.emf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46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1.emf"/><Relationship Id="rId14" Type="http://schemas.openxmlformats.org/officeDocument/2006/relationships/oleObject" Target="../embeddings/oleObject4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>
            <a:extLst>
              <a:ext uri="{FF2B5EF4-FFF2-40B4-BE49-F238E27FC236}">
                <a16:creationId xmlns:a16="http://schemas.microsoft.com/office/drawing/2014/main" id="{88F672EA-0049-F369-8A5A-270BBAA4563F}"/>
              </a:ext>
            </a:extLst>
          </p:cNvPr>
          <p:cNvGrpSpPr/>
          <p:nvPr/>
        </p:nvGrpSpPr>
        <p:grpSpPr>
          <a:xfrm>
            <a:off x="1016025" y="1224157"/>
            <a:ext cx="4127543" cy="1633343"/>
            <a:chOff x="1511661" y="1777380"/>
            <a:chExt cx="3299354" cy="1616605"/>
          </a:xfrm>
        </p:grpSpPr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8823E911-5988-BF2C-3859-EE214A512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7369" y="2135889"/>
              <a:ext cx="242094" cy="752740"/>
              <a:chOff x="0" y="0"/>
              <a:chExt cx="183" cy="569"/>
            </a:xfrm>
          </p:grpSpPr>
          <p:grpSp>
            <p:nvGrpSpPr>
              <p:cNvPr id="6" name="Group 9">
                <a:extLst>
                  <a:ext uri="{FF2B5EF4-FFF2-40B4-BE49-F238E27FC236}">
                    <a16:creationId xmlns:a16="http://schemas.microsoft.com/office/drawing/2014/main" id="{C358F23D-979C-FDED-D9EE-975A1CD64F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73" cy="347"/>
                <a:chOff x="0" y="0"/>
                <a:chExt cx="576" cy="1152"/>
              </a:xfrm>
            </p:grpSpPr>
            <p:sp>
              <p:nvSpPr>
                <p:cNvPr id="17" name="Line 10">
                  <a:extLst>
                    <a:ext uri="{FF2B5EF4-FFF2-40B4-BE49-F238E27FC236}">
                      <a16:creationId xmlns:a16="http://schemas.microsoft.com/office/drawing/2014/main" id="{48D7ACCC-4D7D-4227-CB3A-D32D7AB82B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576"/>
                  <a:ext cx="576" cy="5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8" name="Line 11">
                  <a:extLst>
                    <a:ext uri="{FF2B5EF4-FFF2-40B4-BE49-F238E27FC236}">
                      <a16:creationId xmlns:a16="http://schemas.microsoft.com/office/drawing/2014/main" id="{70C18C46-CAFA-5D0A-EE91-EBB6FC4CC7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-271" y="271"/>
                  <a:ext cx="576" cy="3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9" name="Line 12">
                  <a:extLst>
                    <a:ext uri="{FF2B5EF4-FFF2-40B4-BE49-F238E27FC236}">
                      <a16:creationId xmlns:a16="http://schemas.microsoft.com/office/drawing/2014/main" id="{C9A50A68-E191-D086-4120-F3CBB6221C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-271" y="847"/>
                  <a:ext cx="576" cy="3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0" name="Line 13">
                  <a:extLst>
                    <a:ext uri="{FF2B5EF4-FFF2-40B4-BE49-F238E27FC236}">
                      <a16:creationId xmlns:a16="http://schemas.microsoft.com/office/drawing/2014/main" id="{3E0D8593-41EC-D7B2-D91E-C265EBCCA3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240"/>
                  <a:ext cx="432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1" name="Line 14">
                  <a:extLst>
                    <a:ext uri="{FF2B5EF4-FFF2-40B4-BE49-F238E27FC236}">
                      <a16:creationId xmlns:a16="http://schemas.microsoft.com/office/drawing/2014/main" id="{891847C1-461A-1F3D-22AF-0F580CB991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96"/>
                  <a:ext cx="240" cy="48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2" name="Line 15">
                  <a:extLst>
                    <a:ext uri="{FF2B5EF4-FFF2-40B4-BE49-F238E27FC236}">
                      <a16:creationId xmlns:a16="http://schemas.microsoft.com/office/drawing/2014/main" id="{215EDD45-38B9-36C4-D2BD-1B4E9D6F4D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432"/>
                  <a:ext cx="528" cy="14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3" name="Line 16">
                  <a:extLst>
                    <a:ext uri="{FF2B5EF4-FFF2-40B4-BE49-F238E27FC236}">
                      <a16:creationId xmlns:a16="http://schemas.microsoft.com/office/drawing/2014/main" id="{4202010C-557D-16C8-C8DB-392B79F47A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432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4" name="Line 17">
                  <a:extLst>
                    <a:ext uri="{FF2B5EF4-FFF2-40B4-BE49-F238E27FC236}">
                      <a16:creationId xmlns:a16="http://schemas.microsoft.com/office/drawing/2014/main" id="{914B199B-55AB-973C-29EF-AEF2E413D1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240" cy="48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25" name="Line 18">
                  <a:extLst>
                    <a:ext uri="{FF2B5EF4-FFF2-40B4-BE49-F238E27FC236}">
                      <a16:creationId xmlns:a16="http://schemas.microsoft.com/office/drawing/2014/main" id="{D5D1A828-FC67-A969-1C4F-8CB04AFFFD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528" cy="19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grpSp>
            <p:nvGrpSpPr>
              <p:cNvPr id="7" name="Group 19">
                <a:extLst>
                  <a:ext uri="{FF2B5EF4-FFF2-40B4-BE49-F238E27FC236}">
                    <a16:creationId xmlns:a16="http://schemas.microsoft.com/office/drawing/2014/main" id="{FDC0CFD2-4EFD-0BEC-8308-CA39003400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" y="221"/>
                <a:ext cx="173" cy="348"/>
                <a:chOff x="0" y="0"/>
                <a:chExt cx="576" cy="1152"/>
              </a:xfrm>
            </p:grpSpPr>
            <p:sp>
              <p:nvSpPr>
                <p:cNvPr id="8" name="Line 20">
                  <a:extLst>
                    <a:ext uri="{FF2B5EF4-FFF2-40B4-BE49-F238E27FC236}">
                      <a16:creationId xmlns:a16="http://schemas.microsoft.com/office/drawing/2014/main" id="{112C82D7-6E42-06CC-8B73-C2F430EBCD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576"/>
                  <a:ext cx="576" cy="5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9" name="Line 21">
                  <a:extLst>
                    <a:ext uri="{FF2B5EF4-FFF2-40B4-BE49-F238E27FC236}">
                      <a16:creationId xmlns:a16="http://schemas.microsoft.com/office/drawing/2014/main" id="{ED9ED024-96BA-F684-7FAA-C8B5897F0D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H="1" flipV="1">
                  <a:off x="-271" y="271"/>
                  <a:ext cx="576" cy="3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" name="Line 22">
                  <a:extLst>
                    <a:ext uri="{FF2B5EF4-FFF2-40B4-BE49-F238E27FC236}">
                      <a16:creationId xmlns:a16="http://schemas.microsoft.com/office/drawing/2014/main" id="{26759BA2-E66C-1764-ED69-8DA4B3114F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-271" y="847"/>
                  <a:ext cx="576" cy="3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" name="Line 23">
                  <a:extLst>
                    <a:ext uri="{FF2B5EF4-FFF2-40B4-BE49-F238E27FC236}">
                      <a16:creationId xmlns:a16="http://schemas.microsoft.com/office/drawing/2014/main" id="{D019D031-31DA-D307-44E7-9941373021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240"/>
                  <a:ext cx="432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2" name="Line 24">
                  <a:extLst>
                    <a:ext uri="{FF2B5EF4-FFF2-40B4-BE49-F238E27FC236}">
                      <a16:creationId xmlns:a16="http://schemas.microsoft.com/office/drawing/2014/main" id="{A08CABEA-7BE7-4A9B-ABCF-295A16F6FB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96"/>
                  <a:ext cx="240" cy="48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3" name="Line 25">
                  <a:extLst>
                    <a:ext uri="{FF2B5EF4-FFF2-40B4-BE49-F238E27FC236}">
                      <a16:creationId xmlns:a16="http://schemas.microsoft.com/office/drawing/2014/main" id="{F63C1CA8-D394-43B1-3451-648966228B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432"/>
                  <a:ext cx="528" cy="144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4" name="Line 26">
                  <a:extLst>
                    <a:ext uri="{FF2B5EF4-FFF2-40B4-BE49-F238E27FC236}">
                      <a16:creationId xmlns:a16="http://schemas.microsoft.com/office/drawing/2014/main" id="{0CDB37CD-CAA0-52EF-23A4-268E8CA91A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432" cy="336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5" name="Line 27">
                  <a:extLst>
                    <a:ext uri="{FF2B5EF4-FFF2-40B4-BE49-F238E27FC236}">
                      <a16:creationId xmlns:a16="http://schemas.microsoft.com/office/drawing/2014/main" id="{059BE682-C44C-7A04-3A96-D3A280D802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240" cy="480"/>
                </a:xfrm>
                <a:prstGeom prst="line">
                  <a:avLst/>
                </a:prstGeom>
                <a:noFill/>
                <a:ln w="9525">
                  <a:solidFill>
                    <a:srgbClr val="FF0066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6" name="Line 28">
                  <a:extLst>
                    <a:ext uri="{FF2B5EF4-FFF2-40B4-BE49-F238E27FC236}">
                      <a16:creationId xmlns:a16="http://schemas.microsoft.com/office/drawing/2014/main" id="{DC24BB77-7AEF-0F93-786A-535E6ED324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76"/>
                  <a:ext cx="528" cy="192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</p:grpSp>
        <p:grpSp>
          <p:nvGrpSpPr>
            <p:cNvPr id="26" name="Group 29">
              <a:extLst>
                <a:ext uri="{FF2B5EF4-FFF2-40B4-BE49-F238E27FC236}">
                  <a16:creationId xmlns:a16="http://schemas.microsoft.com/office/drawing/2014/main" id="{AA824807-2387-E71A-480C-80D0BEAEB8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8013" y="1860724"/>
              <a:ext cx="275167" cy="1533261"/>
              <a:chOff x="-63" y="156"/>
              <a:chExt cx="208" cy="1159"/>
            </a:xfrm>
          </p:grpSpPr>
          <p:sp>
            <p:nvSpPr>
              <p:cNvPr id="27" name="Line 30">
                <a:extLst>
                  <a:ext uri="{FF2B5EF4-FFF2-40B4-BE49-F238E27FC236}">
                    <a16:creationId xmlns:a16="http://schemas.microsoft.com/office/drawing/2014/main" id="{85450962-25CD-9306-CD1C-0C7292E28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56"/>
                <a:ext cx="0" cy="907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28" name="Object 31">
                <a:extLst>
                  <a:ext uri="{FF2B5EF4-FFF2-40B4-BE49-F238E27FC236}">
                    <a16:creationId xmlns:a16="http://schemas.microsoft.com/office/drawing/2014/main" id="{6D1735A3-66EA-94F8-5F48-24E953DB6C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3" y="1051"/>
              <a:ext cx="208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" imgW="330918" imgH="420011" progId="Equation.3">
                      <p:embed/>
                    </p:oleObj>
                  </mc:Choice>
                  <mc:Fallback>
                    <p:oleObj r:id="rId3" imgW="330918" imgH="420011" progId="Equation.3">
                      <p:embed/>
                      <p:pic>
                        <p:nvPicPr>
                          <p:cNvPr id="27" name="Object 31">
                            <a:extLst>
                              <a:ext uri="{FF2B5EF4-FFF2-40B4-BE49-F238E27FC236}">
                                <a16:creationId xmlns:a16="http://schemas.microsoft.com/office/drawing/2014/main" id="{2FBEBC6E-47F4-684A-548B-5ECFC9A2F9F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63" y="1051"/>
                            <a:ext cx="208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" name="Group 32">
              <a:extLst>
                <a:ext uri="{FF2B5EF4-FFF2-40B4-BE49-F238E27FC236}">
                  <a16:creationId xmlns:a16="http://schemas.microsoft.com/office/drawing/2014/main" id="{83F7BEF6-1CCA-9A5C-6063-15B19C0B8B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3484" y="2055193"/>
              <a:ext cx="1352021" cy="1292489"/>
              <a:chOff x="0" y="214"/>
              <a:chExt cx="1022" cy="977"/>
            </a:xfrm>
          </p:grpSpPr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FA8B9400-D6C8-6414-B585-CC76D8A227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67"/>
                <a:ext cx="545" cy="384"/>
                <a:chOff x="0" y="0"/>
                <a:chExt cx="720" cy="384"/>
              </a:xfrm>
            </p:grpSpPr>
            <p:sp>
              <p:nvSpPr>
                <p:cNvPr id="43" name="Line 34">
                  <a:extLst>
                    <a:ext uri="{FF2B5EF4-FFF2-40B4-BE49-F238E27FC236}">
                      <a16:creationId xmlns:a16="http://schemas.microsoft.com/office/drawing/2014/main" id="{EA03EEF8-C39B-D232-7AB6-EC3C3E68EC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720" cy="192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4" name="Line 35">
                  <a:extLst>
                    <a:ext uri="{FF2B5EF4-FFF2-40B4-BE49-F238E27FC236}">
                      <a16:creationId xmlns:a16="http://schemas.microsoft.com/office/drawing/2014/main" id="{8AD9F03D-F52A-41D7-D78F-FE465D2436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720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5" name="Line 36">
                  <a:extLst>
                    <a:ext uri="{FF2B5EF4-FFF2-40B4-BE49-F238E27FC236}">
                      <a16:creationId xmlns:a16="http://schemas.microsoft.com/office/drawing/2014/main" id="{8541A944-ABA0-7AB0-A858-FA3D7A0C51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96"/>
                  <a:ext cx="720" cy="96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6" name="Line 37">
                  <a:extLst>
                    <a:ext uri="{FF2B5EF4-FFF2-40B4-BE49-F238E27FC236}">
                      <a16:creationId xmlns:a16="http://schemas.microsoft.com/office/drawing/2014/main" id="{75C589A8-44D8-3B5A-77CA-30E84FFF2B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720" cy="96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7" name="Line 38">
                  <a:extLst>
                    <a:ext uri="{FF2B5EF4-FFF2-40B4-BE49-F238E27FC236}">
                      <a16:creationId xmlns:a16="http://schemas.microsoft.com/office/drawing/2014/main" id="{4C8DFFB1-3465-C95F-37E9-811C01E01C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92"/>
                  <a:ext cx="720" cy="192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31" name="Line 39">
                <a:extLst>
                  <a:ext uri="{FF2B5EF4-FFF2-40B4-BE49-F238E27FC236}">
                    <a16:creationId xmlns:a16="http://schemas.microsoft.com/office/drawing/2014/main" id="{4C0016E1-0476-9220-B30B-DBE08EAB1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557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2" name="Line 40">
                <a:extLst>
                  <a:ext uri="{FF2B5EF4-FFF2-40B4-BE49-F238E27FC236}">
                    <a16:creationId xmlns:a16="http://schemas.microsoft.com/office/drawing/2014/main" id="{94854D5A-8D42-2793-28B9-AC09CDED61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365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3" name="Line 41">
                <a:extLst>
                  <a:ext uri="{FF2B5EF4-FFF2-40B4-BE49-F238E27FC236}">
                    <a16:creationId xmlns:a16="http://schemas.microsoft.com/office/drawing/2014/main" id="{D8344E46-C0BD-09A2-3876-AA2F32DDBC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461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4" name="Line 42">
                <a:extLst>
                  <a:ext uri="{FF2B5EF4-FFF2-40B4-BE49-F238E27FC236}">
                    <a16:creationId xmlns:a16="http://schemas.microsoft.com/office/drawing/2014/main" id="{152085CE-35D6-D5AA-13A3-FB76446C74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653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5" name="Line 43">
                <a:extLst>
                  <a:ext uri="{FF2B5EF4-FFF2-40B4-BE49-F238E27FC236}">
                    <a16:creationId xmlns:a16="http://schemas.microsoft.com/office/drawing/2014/main" id="{FF41CE27-FA6E-2D2F-9729-BD9C39407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0" y="749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6" name="Line 44">
                <a:extLst>
                  <a:ext uri="{FF2B5EF4-FFF2-40B4-BE49-F238E27FC236}">
                    <a16:creationId xmlns:a16="http://schemas.microsoft.com/office/drawing/2014/main" id="{CBF907F9-B3F7-EAA2-FA98-266F546315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" y="365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7" name="Line 45">
                <a:extLst>
                  <a:ext uri="{FF2B5EF4-FFF2-40B4-BE49-F238E27FC236}">
                    <a16:creationId xmlns:a16="http://schemas.microsoft.com/office/drawing/2014/main" id="{F00CFAFC-5B98-0BAB-A0E1-5A65540E53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" y="461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" name="Line 46">
                <a:extLst>
                  <a:ext uri="{FF2B5EF4-FFF2-40B4-BE49-F238E27FC236}">
                    <a16:creationId xmlns:a16="http://schemas.microsoft.com/office/drawing/2014/main" id="{43B731E5-6CF7-5D9C-0626-0772419DDD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" y="557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9" name="Line 47">
                <a:extLst>
                  <a:ext uri="{FF2B5EF4-FFF2-40B4-BE49-F238E27FC236}">
                    <a16:creationId xmlns:a16="http://schemas.microsoft.com/office/drawing/2014/main" id="{78FA9FAE-9209-61A4-D8DA-D9533D6C99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" y="653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0" name="Line 48">
                <a:extLst>
                  <a:ext uri="{FF2B5EF4-FFF2-40B4-BE49-F238E27FC236}">
                    <a16:creationId xmlns:a16="http://schemas.microsoft.com/office/drawing/2014/main" id="{F64A64CC-C6DB-ABF2-4232-A7595207D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" y="749"/>
                <a:ext cx="262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1" name="Line 49">
                <a:extLst>
                  <a:ext uri="{FF2B5EF4-FFF2-40B4-BE49-F238E27FC236}">
                    <a16:creationId xmlns:a16="http://schemas.microsoft.com/office/drawing/2014/main" id="{256A385C-4B0D-8F04-3723-40D710614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8" y="214"/>
                <a:ext cx="0" cy="657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42" name="Object 50">
                <a:extLst>
                  <a:ext uri="{FF2B5EF4-FFF2-40B4-BE49-F238E27FC236}">
                    <a16:creationId xmlns:a16="http://schemas.microsoft.com/office/drawing/2014/main" id="{429E7D56-8127-8B80-15A6-12C93460F8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5" y="927"/>
              <a:ext cx="184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292735" imgH="420011" progId="Equation.3">
                      <p:embed/>
                    </p:oleObj>
                  </mc:Choice>
                  <mc:Fallback>
                    <p:oleObj r:id="rId5" imgW="292735" imgH="420011" progId="Equation.3">
                      <p:embed/>
                      <p:pic>
                        <p:nvPicPr>
                          <p:cNvPr id="45" name="Object 50">
                            <a:extLst>
                              <a:ext uri="{FF2B5EF4-FFF2-40B4-BE49-F238E27FC236}">
                                <a16:creationId xmlns:a16="http://schemas.microsoft.com/office/drawing/2014/main" id="{9F8CD33E-FEC2-8D7C-0DE3-B63058209EE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" y="927"/>
                            <a:ext cx="184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51">
              <a:extLst>
                <a:ext uri="{FF2B5EF4-FFF2-40B4-BE49-F238E27FC236}">
                  <a16:creationId xmlns:a16="http://schemas.microsoft.com/office/drawing/2014/main" id="{96ACBA21-EA7E-2C42-9A8B-18C1123BD7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9295" y="2053868"/>
              <a:ext cx="1027907" cy="377032"/>
              <a:chOff x="3" y="0"/>
              <a:chExt cx="777" cy="285"/>
            </a:xfrm>
          </p:grpSpPr>
          <p:sp>
            <p:nvSpPr>
              <p:cNvPr id="49" name="Line 52">
                <a:extLst>
                  <a:ext uri="{FF2B5EF4-FFF2-40B4-BE49-F238E27FC236}">
                    <a16:creationId xmlns:a16="http://schemas.microsoft.com/office/drawing/2014/main" id="{FD26A47E-3C8D-DE1C-8143-2ADA337D15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" y="0"/>
                <a:ext cx="771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50" name="Line 53">
                <a:extLst>
                  <a:ext uri="{FF2B5EF4-FFF2-40B4-BE49-F238E27FC236}">
                    <a16:creationId xmlns:a16="http://schemas.microsoft.com/office/drawing/2014/main" id="{636092CA-64DD-8AC1-4F54-3F8AB537D9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" y="6"/>
                <a:ext cx="771" cy="138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51" name="Line 54">
                <a:extLst>
                  <a:ext uri="{FF2B5EF4-FFF2-40B4-BE49-F238E27FC236}">
                    <a16:creationId xmlns:a16="http://schemas.microsoft.com/office/drawing/2014/main" id="{247333A6-1A26-E44C-DC1D-42F80B3E4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60000" flipV="1">
                <a:off x="12" y="1"/>
                <a:ext cx="768" cy="284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grpSp>
          <p:nvGrpSpPr>
            <p:cNvPr id="52" name="Group 56">
              <a:extLst>
                <a:ext uri="{FF2B5EF4-FFF2-40B4-BE49-F238E27FC236}">
                  <a16:creationId xmlns:a16="http://schemas.microsoft.com/office/drawing/2014/main" id="{9D187B5D-B458-BA1B-B38B-483311F494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50300" y="2048288"/>
              <a:ext cx="600604" cy="641615"/>
              <a:chOff x="0" y="0"/>
              <a:chExt cx="454" cy="485"/>
            </a:xfrm>
          </p:grpSpPr>
          <p:sp>
            <p:nvSpPr>
              <p:cNvPr id="53" name="Line 57">
                <a:extLst>
                  <a:ext uri="{FF2B5EF4-FFF2-40B4-BE49-F238E27FC236}">
                    <a16:creationId xmlns:a16="http://schemas.microsoft.com/office/drawing/2014/main" id="{CD579A23-FCCB-73FA-9853-EB4183970E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454" cy="213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54" name="Line 58">
                <a:extLst>
                  <a:ext uri="{FF2B5EF4-FFF2-40B4-BE49-F238E27FC236}">
                    <a16:creationId xmlns:a16="http://schemas.microsoft.com/office/drawing/2014/main" id="{DDA5F3EC-CC1A-6841-F4FA-44ED183C5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136"/>
                <a:ext cx="454" cy="213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55" name="Line 59">
                <a:extLst>
                  <a:ext uri="{FF2B5EF4-FFF2-40B4-BE49-F238E27FC236}">
                    <a16:creationId xmlns:a16="http://schemas.microsoft.com/office/drawing/2014/main" id="{6AFDDB7F-AAD8-AA33-95EC-BEE8184B01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272"/>
                <a:ext cx="454" cy="213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56" name="Group 60">
              <a:extLst>
                <a:ext uri="{FF2B5EF4-FFF2-40B4-BE49-F238E27FC236}">
                  <a16:creationId xmlns:a16="http://schemas.microsoft.com/office/drawing/2014/main" id="{59C95C15-A206-8BD4-3DAF-AE4889450B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6174" y="2359462"/>
              <a:ext cx="613833" cy="543718"/>
              <a:chOff x="0" y="0"/>
              <a:chExt cx="464" cy="411"/>
            </a:xfrm>
          </p:grpSpPr>
          <p:sp>
            <p:nvSpPr>
              <p:cNvPr id="57" name="Line 61">
                <a:extLst>
                  <a:ext uri="{FF2B5EF4-FFF2-40B4-BE49-F238E27FC236}">
                    <a16:creationId xmlns:a16="http://schemas.microsoft.com/office/drawing/2014/main" id="{A9465BC4-018E-5481-D62E-ED6B8C9735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" y="0"/>
                <a:ext cx="454" cy="1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58" name="Line 62">
                <a:extLst>
                  <a:ext uri="{FF2B5EF4-FFF2-40B4-BE49-F238E27FC236}">
                    <a16:creationId xmlns:a16="http://schemas.microsoft.com/office/drawing/2014/main" id="{AA3764FB-82E8-C1C6-DF19-D952B3CDEB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39"/>
                <a:ext cx="454" cy="1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59" name="Line 63">
                <a:extLst>
                  <a:ext uri="{FF2B5EF4-FFF2-40B4-BE49-F238E27FC236}">
                    <a16:creationId xmlns:a16="http://schemas.microsoft.com/office/drawing/2014/main" id="{B7DF2146-EF78-AFB1-036B-4CF66BCBE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" y="275"/>
                <a:ext cx="454" cy="13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grpSp>
          <p:nvGrpSpPr>
            <p:cNvPr id="60" name="Group 64">
              <a:extLst>
                <a:ext uri="{FF2B5EF4-FFF2-40B4-BE49-F238E27FC236}">
                  <a16:creationId xmlns:a16="http://schemas.microsoft.com/office/drawing/2014/main" id="{44BA4337-609D-A290-841C-16B22EC9E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6649" y="2518214"/>
              <a:ext cx="1030552" cy="355864"/>
              <a:chOff x="0" y="0"/>
              <a:chExt cx="779" cy="269"/>
            </a:xfrm>
          </p:grpSpPr>
          <p:sp>
            <p:nvSpPr>
              <p:cNvPr id="61" name="Line 65">
                <a:extLst>
                  <a:ext uri="{FF2B5EF4-FFF2-40B4-BE49-F238E27FC236}">
                    <a16:creationId xmlns:a16="http://schemas.microsoft.com/office/drawing/2014/main" id="{8F40C64B-C829-46BF-DE9B-3A36AA095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" y="0"/>
                <a:ext cx="771" cy="22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62" name="Line 66">
                <a:extLst>
                  <a:ext uri="{FF2B5EF4-FFF2-40B4-BE49-F238E27FC236}">
                    <a16:creationId xmlns:a16="http://schemas.microsoft.com/office/drawing/2014/main" id="{02CBE156-F09C-5404-4C7E-C29C22E11C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" y="133"/>
                <a:ext cx="777" cy="10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63" name="Line 67">
                <a:extLst>
                  <a:ext uri="{FF2B5EF4-FFF2-40B4-BE49-F238E27FC236}">
                    <a16:creationId xmlns:a16="http://schemas.microsoft.com/office/drawing/2014/main" id="{03CB8BC6-1488-5905-8510-8FF6D96CD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239"/>
                <a:ext cx="779" cy="3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grpSp>
          <p:nvGrpSpPr>
            <p:cNvPr id="64" name="Group 139">
              <a:extLst>
                <a:ext uri="{FF2B5EF4-FFF2-40B4-BE49-F238E27FC236}">
                  <a16:creationId xmlns:a16="http://schemas.microsoft.com/office/drawing/2014/main" id="{639E4DE2-917D-E118-6EE4-A0678C3ECF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661" y="1777380"/>
              <a:ext cx="3299354" cy="1500188"/>
              <a:chOff x="0" y="0"/>
              <a:chExt cx="2494" cy="1134"/>
            </a:xfrm>
          </p:grpSpPr>
          <p:sp>
            <p:nvSpPr>
              <p:cNvPr id="65" name="Line 140">
                <a:extLst>
                  <a:ext uri="{FF2B5EF4-FFF2-40B4-BE49-F238E27FC236}">
                    <a16:creationId xmlns:a16="http://schemas.microsoft.com/office/drawing/2014/main" id="{52CC34CB-CD29-3CE8-1D63-BAD89B9DC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56"/>
                <a:ext cx="249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66" name="Object 141">
                <a:extLst>
                  <a:ext uri="{FF2B5EF4-FFF2-40B4-BE49-F238E27FC236}">
                    <a16:creationId xmlns:a16="http://schemas.microsoft.com/office/drawing/2014/main" id="{5F46BFAD-D9AA-D41F-DC5D-66CE8150E9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" y="630"/>
              <a:ext cx="160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imgW="254552" imgH="318191" progId="Equation.3">
                      <p:embed/>
                    </p:oleObj>
                  </mc:Choice>
                  <mc:Fallback>
                    <p:oleObj r:id="rId7" imgW="254552" imgH="318191" progId="Equation.3">
                      <p:embed/>
                      <p:pic>
                        <p:nvPicPr>
                          <p:cNvPr id="76" name="Object 141">
                            <a:extLst>
                              <a:ext uri="{FF2B5EF4-FFF2-40B4-BE49-F238E27FC236}">
                                <a16:creationId xmlns:a16="http://schemas.microsoft.com/office/drawing/2014/main" id="{C863CD7F-AEB0-5A79-312D-87C1F307944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" y="630"/>
                            <a:ext cx="160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67" name="Group 142">
                <a:extLst>
                  <a:ext uri="{FF2B5EF4-FFF2-40B4-BE49-F238E27FC236}">
                    <a16:creationId xmlns:a16="http://schemas.microsoft.com/office/drawing/2014/main" id="{4A4EBE61-7F5E-8915-6264-8FC3311272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" y="509"/>
                <a:ext cx="91" cy="91"/>
                <a:chOff x="0" y="0"/>
                <a:chExt cx="91" cy="91"/>
              </a:xfrm>
            </p:grpSpPr>
            <p:sp>
              <p:nvSpPr>
                <p:cNvPr id="72" name="AutoShape 143">
                  <a:extLst>
                    <a:ext uri="{FF2B5EF4-FFF2-40B4-BE49-F238E27FC236}">
                      <a16:creationId xmlns:a16="http://schemas.microsoft.com/office/drawing/2014/main" id="{490C064D-0C09-5E9B-FFE5-E0600DF5C6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1" cy="91"/>
                </a:xfrm>
                <a:prstGeom prst="sun">
                  <a:avLst>
                    <a:gd name="adj" fmla="val 25000"/>
                  </a:avLst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2333"/>
                </a:p>
              </p:txBody>
            </p:sp>
            <p:sp>
              <p:nvSpPr>
                <p:cNvPr id="73" name="Oval 144" descr="羊皮纸">
                  <a:extLst>
                    <a:ext uri="{FF2B5EF4-FFF2-40B4-BE49-F238E27FC236}">
                      <a16:creationId xmlns:a16="http://schemas.microsoft.com/office/drawing/2014/main" id="{2D13226F-8E9B-D2E2-9265-36FEFA1084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" y="28"/>
                  <a:ext cx="36" cy="36"/>
                </a:xfrm>
                <a:prstGeom prst="ellipse">
                  <a:avLst/>
                </a:prstGeom>
                <a:blipFill dpi="0" rotWithShape="1">
                  <a:blip r:embed="rId9"/>
                  <a:srcRect/>
                  <a:tile tx="0" ty="0" sx="100000" sy="100000" flip="none" algn="tl"/>
                </a:blipFill>
                <a:ln w="1905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endParaRPr lang="zh-CN" altLang="en-US" sz="2333"/>
                </a:p>
              </p:txBody>
            </p:sp>
          </p:grpSp>
          <p:sp>
            <p:nvSpPr>
              <p:cNvPr id="68" name="Line 145">
                <a:extLst>
                  <a:ext uri="{FF2B5EF4-FFF2-40B4-BE49-F238E27FC236}">
                    <a16:creationId xmlns:a16="http://schemas.microsoft.com/office/drawing/2014/main" id="{7CFD354E-5570-CCDD-0529-F42EABA51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4" y="64"/>
                <a:ext cx="0" cy="34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69" name="Line 146">
                <a:extLst>
                  <a:ext uri="{FF2B5EF4-FFF2-40B4-BE49-F238E27FC236}">
                    <a16:creationId xmlns:a16="http://schemas.microsoft.com/office/drawing/2014/main" id="{3AE81CEE-2CAB-F346-2D23-E8C1F64C7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34" y="715"/>
                <a:ext cx="0" cy="340"/>
              </a:xfrm>
              <a:prstGeom prst="line">
                <a:avLst/>
              </a:pr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70" name="Line 147">
                <a:extLst>
                  <a:ext uri="{FF2B5EF4-FFF2-40B4-BE49-F238E27FC236}">
                    <a16:creationId xmlns:a16="http://schemas.microsoft.com/office/drawing/2014/main" id="{975BA7BA-00AD-DF30-AC4A-7DC0B5609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5" y="0"/>
                <a:ext cx="0" cy="1134"/>
              </a:xfrm>
              <a:prstGeom prst="line">
                <a:avLst/>
              </a:prstGeom>
              <a:noFill/>
              <a:ln w="57150">
                <a:solidFill>
                  <a:srgbClr val="66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71" name="Object 148">
                <a:extLst>
                  <a:ext uri="{FF2B5EF4-FFF2-40B4-BE49-F238E27FC236}">
                    <a16:creationId xmlns:a16="http://schemas.microsoft.com/office/drawing/2014/main" id="{3B017876-DCC0-0555-D0BE-C7C2E8F3C2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79" y="80"/>
              <a:ext cx="200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imgW="318052" imgH="292608" progId="Equation.DSMT4">
                      <p:embed/>
                    </p:oleObj>
                  </mc:Choice>
                  <mc:Fallback>
                    <p:oleObj r:id="rId10" imgW="318052" imgH="292608" progId="Equation.DSMT4">
                      <p:embed/>
                      <p:pic>
                        <p:nvPicPr>
                          <p:cNvPr id="81" name="Object 148">
                            <a:extLst>
                              <a:ext uri="{FF2B5EF4-FFF2-40B4-BE49-F238E27FC236}">
                                <a16:creationId xmlns:a16="http://schemas.microsoft.com/office/drawing/2014/main" id="{EDD6F6A9-EBD3-40A6-289F-806235CDAA6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9" y="80"/>
                            <a:ext cx="200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79" name="Text Box 3">
            <a:extLst>
              <a:ext uri="{FF2B5EF4-FFF2-40B4-BE49-F238E27FC236}">
                <a16:creationId xmlns:a16="http://schemas.microsoft.com/office/drawing/2014/main" id="{3ECCA2FC-2318-0BEA-AACA-E9F2162DA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018" y="370048"/>
            <a:ext cx="225028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500" dirty="0">
                <a:solidFill>
                  <a:srgbClr val="FF0000"/>
                </a:solidFill>
              </a:rPr>
              <a:t>18.2 </a:t>
            </a:r>
            <a:r>
              <a:rPr lang="zh-CN" altLang="en-US" sz="2500" dirty="0">
                <a:solidFill>
                  <a:srgbClr val="FF0000"/>
                </a:solidFill>
              </a:rPr>
              <a:t>单缝衍射  </a:t>
            </a:r>
          </a:p>
        </p:txBody>
      </p:sp>
      <p:graphicFrame>
        <p:nvGraphicFramePr>
          <p:cNvPr id="81" name="Object 168">
            <a:extLst>
              <a:ext uri="{FF2B5EF4-FFF2-40B4-BE49-F238E27FC236}">
                <a16:creationId xmlns:a16="http://schemas.microsoft.com/office/drawing/2014/main" id="{554DBB64-263C-AB38-DFFE-7A4336660B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648649"/>
              </p:ext>
            </p:extLst>
          </p:nvPr>
        </p:nvGraphicFramePr>
        <p:xfrm>
          <a:off x="263761" y="4090399"/>
          <a:ext cx="1997513" cy="346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177480" progId="Equation.DSMT4">
                  <p:embed/>
                </p:oleObj>
              </mc:Choice>
              <mc:Fallback>
                <p:oleObj name="Equation" r:id="rId12" imgW="914400" imgH="177480" progId="Equation.DSMT4">
                  <p:embed/>
                  <p:pic>
                    <p:nvPicPr>
                      <p:cNvPr id="144552" name="Object 168">
                        <a:extLst>
                          <a:ext uri="{FF2B5EF4-FFF2-40B4-BE49-F238E27FC236}">
                            <a16:creationId xmlns:a16="http://schemas.microsoft.com/office/drawing/2014/main" id="{A88D82F5-F9EC-8F5A-0704-94558FB382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761" y="4090399"/>
                        <a:ext cx="1997513" cy="3466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169">
            <a:extLst>
              <a:ext uri="{FF2B5EF4-FFF2-40B4-BE49-F238E27FC236}">
                <a16:creationId xmlns:a16="http://schemas.microsoft.com/office/drawing/2014/main" id="{AA0E71E9-7692-8BD7-AC79-CF75A77D3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7321" y="3462014"/>
            <a:ext cx="33374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/>
              <a:t>0</a:t>
            </a:r>
          </a:p>
        </p:txBody>
      </p:sp>
      <p:graphicFrame>
        <p:nvGraphicFramePr>
          <p:cNvPr id="83" name="Object 170">
            <a:extLst>
              <a:ext uri="{FF2B5EF4-FFF2-40B4-BE49-F238E27FC236}">
                <a16:creationId xmlns:a16="http://schemas.microsoft.com/office/drawing/2014/main" id="{EA30759E-2932-1BCA-DA09-0BCE95E0D8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227984"/>
              </p:ext>
            </p:extLst>
          </p:nvPr>
        </p:nvGraphicFramePr>
        <p:xfrm>
          <a:off x="2555833" y="3959431"/>
          <a:ext cx="1484313" cy="780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406080" progId="Equation.DSMT4">
                  <p:embed/>
                </p:oleObj>
              </mc:Choice>
              <mc:Fallback>
                <p:oleObj name="Equation" r:id="rId14" imgW="660240" imgH="406080" progId="Equation.DSMT4">
                  <p:embed/>
                  <p:pic>
                    <p:nvPicPr>
                      <p:cNvPr id="144554" name="Object 170">
                        <a:extLst>
                          <a:ext uri="{FF2B5EF4-FFF2-40B4-BE49-F238E27FC236}">
                            <a16:creationId xmlns:a16="http://schemas.microsoft.com/office/drawing/2014/main" id="{27E3A6DA-AC5E-F11C-A5C9-A0CAFFD2AC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33" y="3959431"/>
                        <a:ext cx="1484313" cy="780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71">
            <a:extLst>
              <a:ext uri="{FF2B5EF4-FFF2-40B4-BE49-F238E27FC236}">
                <a16:creationId xmlns:a16="http://schemas.microsoft.com/office/drawing/2014/main" id="{42350CA9-3C34-FC05-8B37-1C6A128FAB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9831215"/>
              </p:ext>
            </p:extLst>
          </p:nvPr>
        </p:nvGraphicFramePr>
        <p:xfrm>
          <a:off x="2660343" y="4739952"/>
          <a:ext cx="1604698" cy="78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98400" imgH="406080" progId="Equation.DSMT4">
                  <p:embed/>
                </p:oleObj>
              </mc:Choice>
              <mc:Fallback>
                <p:oleObj name="Equation" r:id="rId16" imgW="698400" imgH="406080" progId="Equation.DSMT4">
                  <p:embed/>
                  <p:pic>
                    <p:nvPicPr>
                      <p:cNvPr id="144555" name="Object 171">
                        <a:extLst>
                          <a:ext uri="{FF2B5EF4-FFF2-40B4-BE49-F238E27FC236}">
                            <a16:creationId xmlns:a16="http://schemas.microsoft.com/office/drawing/2014/main" id="{684D8B24-C85C-4EDB-457A-1448D47C85A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343" y="4739952"/>
                        <a:ext cx="1604698" cy="781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" name="Group 172">
            <a:extLst>
              <a:ext uri="{FF2B5EF4-FFF2-40B4-BE49-F238E27FC236}">
                <a16:creationId xmlns:a16="http://schemas.microsoft.com/office/drawing/2014/main" id="{697888F1-20B6-77A8-431F-F704155FD528}"/>
              </a:ext>
            </a:extLst>
          </p:cNvPr>
          <p:cNvGrpSpPr>
            <a:grpSpLocks/>
          </p:cNvGrpSpPr>
          <p:nvPr/>
        </p:nvGrpSpPr>
        <p:grpSpPr bwMode="auto">
          <a:xfrm>
            <a:off x="2313863" y="3575785"/>
            <a:ext cx="113771" cy="1640417"/>
            <a:chOff x="1248" y="2688"/>
            <a:chExt cx="192" cy="1488"/>
          </a:xfrm>
        </p:grpSpPr>
        <p:sp>
          <p:nvSpPr>
            <p:cNvPr id="86" name="Line 173">
              <a:extLst>
                <a:ext uri="{FF2B5EF4-FFF2-40B4-BE49-F238E27FC236}">
                  <a16:creationId xmlns:a16="http://schemas.microsoft.com/office/drawing/2014/main" id="{EAF96204-64B8-A1EE-4645-0B2CB5355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78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7" name="Line 174">
              <a:extLst>
                <a:ext uri="{FF2B5EF4-FFF2-40B4-BE49-F238E27FC236}">
                  <a16:creationId xmlns:a16="http://schemas.microsoft.com/office/drawing/2014/main" id="{3F602795-4457-BCC3-AC26-FD5108AF1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504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8" name="Line 175">
              <a:extLst>
                <a:ext uri="{FF2B5EF4-FFF2-40B4-BE49-F238E27FC236}">
                  <a16:creationId xmlns:a16="http://schemas.microsoft.com/office/drawing/2014/main" id="{8128B1FE-3157-32E4-6DC4-730910FA3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3312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9" name="Line 176">
              <a:extLst>
                <a:ext uri="{FF2B5EF4-FFF2-40B4-BE49-F238E27FC236}">
                  <a16:creationId xmlns:a16="http://schemas.microsoft.com/office/drawing/2014/main" id="{70EFFDF2-D996-7916-7A4F-30F63FAF6E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688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90" name="Line 177">
              <a:extLst>
                <a:ext uri="{FF2B5EF4-FFF2-40B4-BE49-F238E27FC236}">
                  <a16:creationId xmlns:a16="http://schemas.microsoft.com/office/drawing/2014/main" id="{CE0FDA2B-CE45-16C4-B73E-A928093F6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4080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91" name="Line 178">
              <a:extLst>
                <a:ext uri="{FF2B5EF4-FFF2-40B4-BE49-F238E27FC236}">
                  <a16:creationId xmlns:a16="http://schemas.microsoft.com/office/drawing/2014/main" id="{B5C1C622-27AC-7F9C-6A97-8BA7FA716B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3408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92" name="Text Box 179">
            <a:extLst>
              <a:ext uri="{FF2B5EF4-FFF2-40B4-BE49-F238E27FC236}">
                <a16:creationId xmlns:a16="http://schemas.microsoft.com/office/drawing/2014/main" id="{B1836BDA-096C-64E5-BDF1-6A78CA6F0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571" y="3406452"/>
            <a:ext cx="155971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solidFill>
                  <a:srgbClr val="FF0000"/>
                </a:solidFill>
              </a:rPr>
              <a:t>中央明纹</a:t>
            </a:r>
          </a:p>
        </p:txBody>
      </p:sp>
      <p:sp>
        <p:nvSpPr>
          <p:cNvPr id="93" name="Text Box 180">
            <a:extLst>
              <a:ext uri="{FF2B5EF4-FFF2-40B4-BE49-F238E27FC236}">
                <a16:creationId xmlns:a16="http://schemas.microsoft.com/office/drawing/2014/main" id="{97DB0AB5-F7F6-8036-0738-DC5357C66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707" y="4128764"/>
            <a:ext cx="87577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>
                <a:solidFill>
                  <a:srgbClr val="FF0000"/>
                </a:solidFill>
              </a:rPr>
              <a:t>明纹</a:t>
            </a:r>
          </a:p>
        </p:txBody>
      </p:sp>
      <p:sp>
        <p:nvSpPr>
          <p:cNvPr id="94" name="Text Box 181">
            <a:extLst>
              <a:ext uri="{FF2B5EF4-FFF2-40B4-BE49-F238E27FC236}">
                <a16:creationId xmlns:a16="http://schemas.microsoft.com/office/drawing/2014/main" id="{EFF4DEA0-817B-7946-0274-D2FDBAD80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9801" y="4918545"/>
            <a:ext cx="87577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>
                <a:solidFill>
                  <a:srgbClr val="FF0000"/>
                </a:solidFill>
              </a:rPr>
              <a:t>暗纹</a:t>
            </a:r>
          </a:p>
        </p:txBody>
      </p:sp>
      <p:graphicFrame>
        <p:nvGraphicFramePr>
          <p:cNvPr id="95" name="Object 182">
            <a:extLst>
              <a:ext uri="{FF2B5EF4-FFF2-40B4-BE49-F238E27FC236}">
                <a16:creationId xmlns:a16="http://schemas.microsoft.com/office/drawing/2014/main" id="{996D3B69-B583-92D2-22C7-8F017C286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325578"/>
              </p:ext>
            </p:extLst>
          </p:nvPr>
        </p:nvGraphicFramePr>
        <p:xfrm>
          <a:off x="4861924" y="4139347"/>
          <a:ext cx="1768615" cy="42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02960" imgH="203040" progId="Equation.DSMT4">
                  <p:embed/>
                </p:oleObj>
              </mc:Choice>
              <mc:Fallback>
                <p:oleObj name="Equation" r:id="rId18" imgW="1002960" imgH="203040" progId="Equation.DSMT4">
                  <p:embed/>
                  <p:pic>
                    <p:nvPicPr>
                      <p:cNvPr id="144566" name="Object 182">
                        <a:extLst>
                          <a:ext uri="{FF2B5EF4-FFF2-40B4-BE49-F238E27FC236}">
                            <a16:creationId xmlns:a16="http://schemas.microsoft.com/office/drawing/2014/main" id="{5BE3E7C1-0B4E-695D-F316-EBF20120AD8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1924" y="4139347"/>
                        <a:ext cx="1768615" cy="422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Object 183">
            <a:extLst>
              <a:ext uri="{FF2B5EF4-FFF2-40B4-BE49-F238E27FC236}">
                <a16:creationId xmlns:a16="http://schemas.microsoft.com/office/drawing/2014/main" id="{E974E58E-05C2-3D7E-55F0-E60B587EBB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97109"/>
              </p:ext>
            </p:extLst>
          </p:nvPr>
        </p:nvGraphicFramePr>
        <p:xfrm>
          <a:off x="4854524" y="4923071"/>
          <a:ext cx="1785277" cy="42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002960" imgH="203040" progId="Equation.DSMT4">
                  <p:embed/>
                </p:oleObj>
              </mc:Choice>
              <mc:Fallback>
                <p:oleObj name="Equation" r:id="rId20" imgW="1002960" imgH="203040" progId="Equation.DSMT4">
                  <p:embed/>
                  <p:pic>
                    <p:nvPicPr>
                      <p:cNvPr id="144567" name="Object 183">
                        <a:extLst>
                          <a:ext uri="{FF2B5EF4-FFF2-40B4-BE49-F238E27FC236}">
                            <a16:creationId xmlns:a16="http://schemas.microsoft.com/office/drawing/2014/main" id="{6F90EE43-A101-EF12-E49C-06149584739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4524" y="4923071"/>
                        <a:ext cx="1785277" cy="422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DCAF66E0-A485-3BCB-494D-281AFC8416E3}"/>
              </a:ext>
            </a:extLst>
          </p:cNvPr>
          <p:cNvGrpSpPr/>
          <p:nvPr/>
        </p:nvGrpSpPr>
        <p:grpSpPr>
          <a:xfrm>
            <a:off x="5472033" y="852380"/>
            <a:ext cx="2199967" cy="2587495"/>
            <a:chOff x="5926788" y="841276"/>
            <a:chExt cx="2199967" cy="2587495"/>
          </a:xfrm>
        </p:grpSpPr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C960835D-5658-5F36-1CFD-636B39BD993A}"/>
                </a:ext>
              </a:extLst>
            </p:cNvPr>
            <p:cNvGrpSpPr/>
            <p:nvPr/>
          </p:nvGrpSpPr>
          <p:grpSpPr>
            <a:xfrm>
              <a:off x="6288241" y="841276"/>
              <a:ext cx="1838514" cy="2587495"/>
              <a:chOff x="6295767" y="841276"/>
              <a:chExt cx="1996275" cy="3792802"/>
            </a:xfrm>
          </p:grpSpPr>
          <p:grpSp>
            <p:nvGrpSpPr>
              <p:cNvPr id="2" name="Group 40">
                <a:extLst>
                  <a:ext uri="{FF2B5EF4-FFF2-40B4-BE49-F238E27FC236}">
                    <a16:creationId xmlns:a16="http://schemas.microsoft.com/office/drawing/2014/main" id="{A6826F7A-2356-2AE2-AE98-43EBF3BEE1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36292" y="1781870"/>
                <a:ext cx="825500" cy="889000"/>
                <a:chOff x="5136" y="816"/>
                <a:chExt cx="624" cy="672"/>
              </a:xfrm>
            </p:grpSpPr>
            <p:sp>
              <p:nvSpPr>
                <p:cNvPr id="3" name="Line 41">
                  <a:extLst>
                    <a:ext uri="{FF2B5EF4-FFF2-40B4-BE49-F238E27FC236}">
                      <a16:creationId xmlns:a16="http://schemas.microsoft.com/office/drawing/2014/main" id="{28A2CA36-3D57-2252-C58D-810A03590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6" y="816"/>
                  <a:ext cx="480" cy="240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4" name="Line 42">
                  <a:extLst>
                    <a:ext uri="{FF2B5EF4-FFF2-40B4-BE49-F238E27FC236}">
                      <a16:creationId xmlns:a16="http://schemas.microsoft.com/office/drawing/2014/main" id="{5CC255D8-0757-DE45-1FC4-48CDA09BF8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36" y="1152"/>
                  <a:ext cx="624" cy="336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74" name="Group 9">
                <a:extLst>
                  <a:ext uri="{FF2B5EF4-FFF2-40B4-BE49-F238E27FC236}">
                    <a16:creationId xmlns:a16="http://schemas.microsoft.com/office/drawing/2014/main" id="{48414A25-85C2-4C62-FFB4-428B7827C6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8042" y="1484214"/>
                <a:ext cx="1016000" cy="2186781"/>
                <a:chOff x="4224" y="891"/>
                <a:chExt cx="768" cy="1653"/>
              </a:xfrm>
            </p:grpSpPr>
            <p:sp>
              <p:nvSpPr>
                <p:cNvPr id="75" name="Line 10">
                  <a:extLst>
                    <a:ext uri="{FF2B5EF4-FFF2-40B4-BE49-F238E27FC236}">
                      <a16:creationId xmlns:a16="http://schemas.microsoft.com/office/drawing/2014/main" id="{866F9C62-7D12-09D9-B424-B052757AB9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891"/>
                  <a:ext cx="768" cy="1317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76" name="Line 11">
                  <a:extLst>
                    <a:ext uri="{FF2B5EF4-FFF2-40B4-BE49-F238E27FC236}">
                      <a16:creationId xmlns:a16="http://schemas.microsoft.com/office/drawing/2014/main" id="{D5F55DEC-ED10-8F7A-56D5-4D49C5F645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344"/>
                  <a:ext cx="576" cy="96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77" name="Line 12">
                  <a:extLst>
                    <a:ext uri="{FF2B5EF4-FFF2-40B4-BE49-F238E27FC236}">
                      <a16:creationId xmlns:a16="http://schemas.microsoft.com/office/drawing/2014/main" id="{696F5FB5-1A8C-512B-1F0A-46ECA3DB7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1773"/>
                  <a:ext cx="384" cy="675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80" name="Line 13">
                  <a:extLst>
                    <a:ext uri="{FF2B5EF4-FFF2-40B4-BE49-F238E27FC236}">
                      <a16:creationId xmlns:a16="http://schemas.microsoft.com/office/drawing/2014/main" id="{0B44B99A-4F3A-0AE8-3AEC-3A00EFCAA9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2208"/>
                  <a:ext cx="192" cy="33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97" name="Group 14">
                <a:extLst>
                  <a:ext uri="{FF2B5EF4-FFF2-40B4-BE49-F238E27FC236}">
                    <a16:creationId xmlns:a16="http://schemas.microsoft.com/office/drawing/2014/main" id="{46BDB546-4C6B-2ED5-A7F2-5908BF88CC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8042" y="3144474"/>
                <a:ext cx="1524000" cy="1489604"/>
                <a:chOff x="480" y="2153"/>
                <a:chExt cx="1152" cy="1126"/>
              </a:xfrm>
            </p:grpSpPr>
            <p:sp>
              <p:nvSpPr>
                <p:cNvPr id="98" name="Line 15">
                  <a:extLst>
                    <a:ext uri="{FF2B5EF4-FFF2-40B4-BE49-F238E27FC236}">
                      <a16:creationId xmlns:a16="http://schemas.microsoft.com/office/drawing/2014/main" id="{E19F884A-1727-A3CC-A137-82E761CE99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8" y="2153"/>
                  <a:ext cx="184" cy="353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99" name="Line 16">
                  <a:extLst>
                    <a:ext uri="{FF2B5EF4-FFF2-40B4-BE49-F238E27FC236}">
                      <a16:creationId xmlns:a16="http://schemas.microsoft.com/office/drawing/2014/main" id="{90C6B29A-D69F-2A01-C664-8AD0751EE1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0" y="2623"/>
                  <a:ext cx="184" cy="353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00" name="Line 17">
                  <a:extLst>
                    <a:ext uri="{FF2B5EF4-FFF2-40B4-BE49-F238E27FC236}">
                      <a16:creationId xmlns:a16="http://schemas.microsoft.com/office/drawing/2014/main" id="{A0438C1B-2E36-784A-D1DB-54F99BFA8F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48" y="2208"/>
                  <a:ext cx="184" cy="352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01" name="Line 18">
                  <a:extLst>
                    <a:ext uri="{FF2B5EF4-FFF2-40B4-BE49-F238E27FC236}">
                      <a16:creationId xmlns:a16="http://schemas.microsoft.com/office/drawing/2014/main" id="{539F88E1-8457-6887-8887-AEF1FF4410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56" y="2304"/>
                  <a:ext cx="185" cy="353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02" name="Line 19">
                  <a:extLst>
                    <a:ext uri="{FF2B5EF4-FFF2-40B4-BE49-F238E27FC236}">
                      <a16:creationId xmlns:a16="http://schemas.microsoft.com/office/drawing/2014/main" id="{07F58F9A-BA17-3D76-6CC6-225EE781C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64" y="2448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03" name="Line 20">
                  <a:extLst>
                    <a:ext uri="{FF2B5EF4-FFF2-40B4-BE49-F238E27FC236}">
                      <a16:creationId xmlns:a16="http://schemas.microsoft.com/office/drawing/2014/main" id="{33556DBF-DD35-F5FD-DBCC-ECB82DA2E0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0" y="2528"/>
                  <a:ext cx="136" cy="256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grpSp>
              <p:nvGrpSpPr>
                <p:cNvPr id="104" name="Group 21">
                  <a:extLst>
                    <a:ext uri="{FF2B5EF4-FFF2-40B4-BE49-F238E27FC236}">
                      <a16:creationId xmlns:a16="http://schemas.microsoft.com/office/drawing/2014/main" id="{07C4C611-3C15-9F03-C142-4956C09BC6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05" y="2344"/>
                  <a:ext cx="827" cy="832"/>
                  <a:chOff x="1968" y="3496"/>
                  <a:chExt cx="827" cy="832"/>
                </a:xfrm>
              </p:grpSpPr>
              <p:graphicFrame>
                <p:nvGraphicFramePr>
                  <p:cNvPr id="106" name="Object 22">
                    <a:extLst>
                      <a:ext uri="{FF2B5EF4-FFF2-40B4-BE49-F238E27FC236}">
                        <a16:creationId xmlns:a16="http://schemas.microsoft.com/office/drawing/2014/main" id="{5B5EB148-0F95-4E73-B627-B447B5B0C41F}"/>
                      </a:ext>
                    </a:extLst>
                  </p:cNvPr>
                  <p:cNvGraphicFramePr>
                    <a:graphicFrameLocks/>
                  </p:cNvGraphicFramePr>
                  <p:nvPr/>
                </p:nvGraphicFramePr>
                <p:xfrm>
                  <a:off x="1968" y="3825"/>
                  <a:ext cx="203" cy="5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r:id="rId22" imgW="164885" imgH="405872" progId="Equation.3">
                          <p:embed/>
                        </p:oleObj>
                      </mc:Choice>
                      <mc:Fallback>
                        <p:oleObj r:id="rId22" imgW="164885" imgH="405872" progId="Equation.3">
                          <p:embed/>
                          <p:pic>
                            <p:nvPicPr>
                              <p:cNvPr id="29720" name="Object 22">
                                <a:extLst>
                                  <a:ext uri="{FF2B5EF4-FFF2-40B4-BE49-F238E27FC236}">
                                    <a16:creationId xmlns:a16="http://schemas.microsoft.com/office/drawing/2014/main" id="{65FF0D78-DC98-0099-2821-7C9BFB527C3F}"/>
                                  </a:ext>
                                </a:extLst>
                              </p:cNvPr>
                              <p:cNvPicPr>
                                <a:picLocks noChangeArrowheads="1"/>
                              </p:cNvPicPr>
                              <p:nvPr/>
                            </p:nvPicPr>
                            <p:blipFill>
                              <a:blip r:embed="rId2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968" y="3825"/>
                                <a:ext cx="203" cy="50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7" name="Object 23">
                    <a:extLst>
                      <a:ext uri="{FF2B5EF4-FFF2-40B4-BE49-F238E27FC236}">
                        <a16:creationId xmlns:a16="http://schemas.microsoft.com/office/drawing/2014/main" id="{E9281D2C-0CAC-2B17-4846-2560873328B2}"/>
                      </a:ext>
                    </a:extLst>
                  </p:cNvPr>
                  <p:cNvGraphicFramePr>
                    <a:graphicFrameLocks/>
                  </p:cNvGraphicFramePr>
                  <p:nvPr/>
                </p:nvGraphicFramePr>
                <p:xfrm>
                  <a:off x="2160" y="3688"/>
                  <a:ext cx="203" cy="5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r:id="rId24" imgW="164885" imgH="405872" progId="Equation.3">
                          <p:embed/>
                        </p:oleObj>
                      </mc:Choice>
                      <mc:Fallback>
                        <p:oleObj r:id="rId24" imgW="164885" imgH="405872" progId="Equation.3">
                          <p:embed/>
                          <p:pic>
                            <p:nvPicPr>
                              <p:cNvPr id="29721" name="Object 23">
                                <a:extLst>
                                  <a:ext uri="{FF2B5EF4-FFF2-40B4-BE49-F238E27FC236}">
                                    <a16:creationId xmlns:a16="http://schemas.microsoft.com/office/drawing/2014/main" id="{497A8978-F4D4-5D64-BC34-197ED8BA166D}"/>
                                  </a:ext>
                                </a:extLst>
                              </p:cNvPr>
                              <p:cNvPicPr>
                                <a:picLocks noChangeArrowheads="1"/>
                              </p:cNvPicPr>
                              <p:nvPr/>
                            </p:nvPicPr>
                            <p:blipFill>
                              <a:blip r:embed="rId2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160" y="3688"/>
                                <a:ext cx="203" cy="50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" name="Object 24">
                    <a:extLst>
                      <a:ext uri="{FF2B5EF4-FFF2-40B4-BE49-F238E27FC236}">
                        <a16:creationId xmlns:a16="http://schemas.microsoft.com/office/drawing/2014/main" id="{0D4C38AD-9853-81EA-E3BB-F0B73E59D815}"/>
                      </a:ext>
                    </a:extLst>
                  </p:cNvPr>
                  <p:cNvGraphicFramePr>
                    <a:graphicFrameLocks/>
                  </p:cNvGraphicFramePr>
                  <p:nvPr/>
                </p:nvGraphicFramePr>
                <p:xfrm>
                  <a:off x="2389" y="3592"/>
                  <a:ext cx="203" cy="5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r:id="rId26" imgW="164885" imgH="405872" progId="Equation.3">
                          <p:embed/>
                        </p:oleObj>
                      </mc:Choice>
                      <mc:Fallback>
                        <p:oleObj r:id="rId26" imgW="164885" imgH="405872" progId="Equation.3">
                          <p:embed/>
                          <p:pic>
                            <p:nvPicPr>
                              <p:cNvPr id="29722" name="Object 24">
                                <a:extLst>
                                  <a:ext uri="{FF2B5EF4-FFF2-40B4-BE49-F238E27FC236}">
                                    <a16:creationId xmlns:a16="http://schemas.microsoft.com/office/drawing/2014/main" id="{353416FA-75A3-1C54-242E-62E10F5D5BC9}"/>
                                  </a:ext>
                                </a:extLst>
                              </p:cNvPr>
                              <p:cNvPicPr>
                                <a:picLocks noChangeArrowheads="1"/>
                              </p:cNvPicPr>
                              <p:nvPr/>
                            </p:nvPicPr>
                            <p:blipFill>
                              <a:blip r:embed="rId2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389" y="3592"/>
                                <a:ext cx="203" cy="50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9" name="Object 25">
                    <a:extLst>
                      <a:ext uri="{FF2B5EF4-FFF2-40B4-BE49-F238E27FC236}">
                        <a16:creationId xmlns:a16="http://schemas.microsoft.com/office/drawing/2014/main" id="{771EE809-982E-48EE-F729-1ADB4C37A2F5}"/>
                      </a:ext>
                    </a:extLst>
                  </p:cNvPr>
                  <p:cNvGraphicFramePr>
                    <a:graphicFrameLocks/>
                  </p:cNvGraphicFramePr>
                  <p:nvPr/>
                </p:nvGraphicFramePr>
                <p:xfrm>
                  <a:off x="2592" y="3496"/>
                  <a:ext cx="203" cy="50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r:id="rId28" imgW="164885" imgH="405872" progId="Equation.3">
                          <p:embed/>
                        </p:oleObj>
                      </mc:Choice>
                      <mc:Fallback>
                        <p:oleObj r:id="rId28" imgW="164885" imgH="405872" progId="Equation.3">
                          <p:embed/>
                          <p:pic>
                            <p:nvPicPr>
                              <p:cNvPr id="29723" name="Object 25">
                                <a:extLst>
                                  <a:ext uri="{FF2B5EF4-FFF2-40B4-BE49-F238E27FC236}">
                                    <a16:creationId xmlns:a16="http://schemas.microsoft.com/office/drawing/2014/main" id="{40531336-F728-4FE9-E215-1E0986D095AF}"/>
                                  </a:ext>
                                </a:extLst>
                              </p:cNvPr>
                              <p:cNvPicPr>
                                <a:picLocks noChangeArrowheads="1"/>
                              </p:cNvPicPr>
                              <p:nvPr/>
                            </p:nvPicPr>
                            <p:blipFill>
                              <a:blip r:embed="rId2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592" y="3496"/>
                                <a:ext cx="203" cy="50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aphicFrame>
              <p:nvGraphicFramePr>
                <p:cNvPr id="105" name="Object 26">
                  <a:extLst>
                    <a:ext uri="{FF2B5EF4-FFF2-40B4-BE49-F238E27FC236}">
                      <a16:creationId xmlns:a16="http://schemas.microsoft.com/office/drawing/2014/main" id="{4AF32B51-5CEB-2129-EC7E-A6BD5D67FCA9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661" y="2776"/>
                <a:ext cx="203" cy="50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30" imgW="164885" imgH="405872" progId="Equation.3">
                        <p:embed/>
                      </p:oleObj>
                    </mc:Choice>
                    <mc:Fallback>
                      <p:oleObj r:id="rId30" imgW="164885" imgH="405872" progId="Equation.3">
                        <p:embed/>
                        <p:pic>
                          <p:nvPicPr>
                            <p:cNvPr id="29724" name="Object 26">
                              <a:extLst>
                                <a:ext uri="{FF2B5EF4-FFF2-40B4-BE49-F238E27FC236}">
                                  <a16:creationId xmlns:a16="http://schemas.microsoft.com/office/drawing/2014/main" id="{5E7E1276-EEA7-E898-A823-C2830A93B7DE}"/>
                                </a:ext>
                              </a:extLst>
                            </p:cNvPr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3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61" y="2776"/>
                              <a:ext cx="203" cy="50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10" name="Group 27">
                <a:extLst>
                  <a:ext uri="{FF2B5EF4-FFF2-40B4-BE49-F238E27FC236}">
                    <a16:creationId xmlns:a16="http://schemas.microsoft.com/office/drawing/2014/main" id="{A65BD7AF-3EB8-F046-3037-1E4F5727F1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02376" y="841276"/>
                <a:ext cx="452438" cy="3167062"/>
                <a:chOff x="128" y="432"/>
                <a:chExt cx="342" cy="2394"/>
              </a:xfrm>
            </p:grpSpPr>
            <p:sp>
              <p:nvSpPr>
                <p:cNvPr id="111" name="Line 28">
                  <a:extLst>
                    <a:ext uri="{FF2B5EF4-FFF2-40B4-BE49-F238E27FC236}">
                      <a16:creationId xmlns:a16="http://schemas.microsoft.com/office/drawing/2014/main" id="{AB7C242C-000C-2E3D-62E3-F44FB607A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70" y="449"/>
                  <a:ext cx="0" cy="2179"/>
                </a:xfrm>
                <a:prstGeom prst="line">
                  <a:avLst/>
                </a:prstGeom>
                <a:noFill/>
                <a:ln w="57150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12" name="Text Box 29">
                  <a:extLst>
                    <a:ext uri="{FF2B5EF4-FFF2-40B4-BE49-F238E27FC236}">
                      <a16:creationId xmlns:a16="http://schemas.microsoft.com/office/drawing/2014/main" id="{330D035B-7F99-E7B3-CE23-39718B0135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8" y="2417"/>
                  <a:ext cx="325" cy="4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  <a:defRPr/>
                  </a:pPr>
                  <a:r>
                    <a:rPr lang="zh-CN" altLang="en-US" sz="1800" i="1" dirty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 </a:t>
                  </a:r>
                  <a:r>
                    <a:rPr lang="en-US" altLang="zh-CN" sz="1800" i="1" dirty="0">
                      <a:solidFill>
                        <a:schemeClr val="accent2"/>
                      </a:solidFill>
                    </a:rPr>
                    <a:t>B</a:t>
                  </a:r>
                </a:p>
              </p:txBody>
            </p:sp>
            <p:sp>
              <p:nvSpPr>
                <p:cNvPr id="113" name="Text Box 30">
                  <a:extLst>
                    <a:ext uri="{FF2B5EF4-FFF2-40B4-BE49-F238E27FC236}">
                      <a16:creationId xmlns:a16="http://schemas.microsoft.com/office/drawing/2014/main" id="{12DE56FB-BBA1-12D5-85F1-D25F473A3D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432"/>
                  <a:ext cx="278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>
                      <a:solidFill>
                        <a:schemeClr val="accent2"/>
                      </a:solidFill>
                    </a:rPr>
                    <a:t>A</a:t>
                  </a:r>
                </a:p>
              </p:txBody>
            </p:sp>
          </p:grpSp>
          <p:grpSp>
            <p:nvGrpSpPr>
              <p:cNvPr id="114" name="Group 31">
                <a:extLst>
                  <a:ext uri="{FF2B5EF4-FFF2-40B4-BE49-F238E27FC236}">
                    <a16:creationId xmlns:a16="http://schemas.microsoft.com/office/drawing/2014/main" id="{08EA1F1C-966D-9F28-ADFD-06098F78CF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04542" y="2019995"/>
                <a:ext cx="127000" cy="698500"/>
                <a:chOff x="768" y="1104"/>
                <a:chExt cx="96" cy="624"/>
              </a:xfrm>
            </p:grpSpPr>
            <p:sp>
              <p:nvSpPr>
                <p:cNvPr id="115" name="Oval 32">
                  <a:extLst>
                    <a:ext uri="{FF2B5EF4-FFF2-40B4-BE49-F238E27FC236}">
                      <a16:creationId xmlns:a16="http://schemas.microsoft.com/office/drawing/2014/main" id="{EF31EE66-2D24-1C39-27DF-2ADF473A2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1104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16" name="Oval 33">
                  <a:extLst>
                    <a:ext uri="{FF2B5EF4-FFF2-40B4-BE49-F238E27FC236}">
                      <a16:creationId xmlns:a16="http://schemas.microsoft.com/office/drawing/2014/main" id="{B585D196-1DE3-DCA1-2351-855C36270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1632"/>
                  <a:ext cx="96" cy="96"/>
                </a:xfrm>
                <a:prstGeom prst="ellipse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grpSp>
            <p:nvGrpSpPr>
              <p:cNvPr id="117" name="Group 34">
                <a:extLst>
                  <a:ext uri="{FF2B5EF4-FFF2-40B4-BE49-F238E27FC236}">
                    <a16:creationId xmlns:a16="http://schemas.microsoft.com/office/drawing/2014/main" id="{BE4BE266-12A3-22C0-4912-4075DAC36A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04542" y="2400995"/>
                <a:ext cx="127000" cy="698500"/>
                <a:chOff x="768" y="1104"/>
                <a:chExt cx="96" cy="624"/>
              </a:xfrm>
            </p:grpSpPr>
            <p:sp>
              <p:nvSpPr>
                <p:cNvPr id="118" name="Oval 35">
                  <a:extLst>
                    <a:ext uri="{FF2B5EF4-FFF2-40B4-BE49-F238E27FC236}">
                      <a16:creationId xmlns:a16="http://schemas.microsoft.com/office/drawing/2014/main" id="{8708C97F-DCEC-BD9F-E4CE-7F8BC60DE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1104"/>
                  <a:ext cx="96" cy="96"/>
                </a:xfrm>
                <a:prstGeom prst="ellipse">
                  <a:avLst/>
                </a:prstGeom>
                <a:solidFill>
                  <a:srgbClr val="00FFFF"/>
                </a:solidFill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en-US" sz="1800"/>
                </a:p>
              </p:txBody>
            </p:sp>
            <p:sp>
              <p:nvSpPr>
                <p:cNvPr id="119" name="Oval 36">
                  <a:extLst>
                    <a:ext uri="{FF2B5EF4-FFF2-40B4-BE49-F238E27FC236}">
                      <a16:creationId xmlns:a16="http://schemas.microsoft.com/office/drawing/2014/main" id="{20F4179B-03EA-E298-4DEF-682084C058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" y="1632"/>
                  <a:ext cx="96" cy="96"/>
                </a:xfrm>
                <a:prstGeom prst="ellipse">
                  <a:avLst/>
                </a:prstGeom>
                <a:solidFill>
                  <a:srgbClr val="00FFFF"/>
                </a:solidFill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zh-CN" altLang="en-US" sz="1800"/>
                </a:p>
              </p:txBody>
            </p:sp>
          </p:grpSp>
          <p:grpSp>
            <p:nvGrpSpPr>
              <p:cNvPr id="120" name="Group 37">
                <a:extLst>
                  <a:ext uri="{FF2B5EF4-FFF2-40B4-BE49-F238E27FC236}">
                    <a16:creationId xmlns:a16="http://schemas.microsoft.com/office/drawing/2014/main" id="{7A4E26B6-06A7-7142-D421-69C331E536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68042" y="2083495"/>
                <a:ext cx="952500" cy="952500"/>
                <a:chOff x="4224" y="1344"/>
                <a:chExt cx="720" cy="720"/>
              </a:xfrm>
            </p:grpSpPr>
            <p:sp>
              <p:nvSpPr>
                <p:cNvPr id="121" name="Line 38">
                  <a:extLst>
                    <a:ext uri="{FF2B5EF4-FFF2-40B4-BE49-F238E27FC236}">
                      <a16:creationId xmlns:a16="http://schemas.microsoft.com/office/drawing/2014/main" id="{F16C6F6C-510D-D10E-5564-99F75ED1B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24" y="1344"/>
                  <a:ext cx="528" cy="27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22" name="Line 39">
                  <a:extLst>
                    <a:ext uri="{FF2B5EF4-FFF2-40B4-BE49-F238E27FC236}">
                      <a16:creationId xmlns:a16="http://schemas.microsoft.com/office/drawing/2014/main" id="{EA104F10-5F20-EACA-52CD-F28EC3B698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24" y="1680"/>
                  <a:ext cx="720" cy="384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123" name="Group 43">
                <a:extLst>
                  <a:ext uri="{FF2B5EF4-FFF2-40B4-BE49-F238E27FC236}">
                    <a16:creationId xmlns:a16="http://schemas.microsoft.com/office/drawing/2014/main" id="{95F17195-738B-1335-D0EF-973D5292F5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54814" y="876995"/>
                <a:ext cx="1522678" cy="2905125"/>
                <a:chOff x="4214" y="432"/>
                <a:chExt cx="1151" cy="2196"/>
              </a:xfrm>
            </p:grpSpPr>
            <p:sp>
              <p:nvSpPr>
                <p:cNvPr id="124" name="Text Box 44">
                  <a:extLst>
                    <a:ext uri="{FF2B5EF4-FFF2-40B4-BE49-F238E27FC236}">
                      <a16:creationId xmlns:a16="http://schemas.microsoft.com/office/drawing/2014/main" id="{33434593-9038-C5E3-D881-B4AF5B5F2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87" y="1776"/>
                  <a:ext cx="278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>
                      <a:solidFill>
                        <a:schemeClr val="accent2"/>
                      </a:solidFill>
                    </a:rPr>
                    <a:t>C</a:t>
                  </a:r>
                </a:p>
              </p:txBody>
            </p:sp>
            <p:sp>
              <p:nvSpPr>
                <p:cNvPr id="125" name="Line 45">
                  <a:extLst>
                    <a:ext uri="{FF2B5EF4-FFF2-40B4-BE49-F238E27FC236}">
                      <a16:creationId xmlns:a16="http://schemas.microsoft.com/office/drawing/2014/main" id="{265E4BE0-F1B1-199F-174D-171BFBBB97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214" y="2112"/>
                  <a:ext cx="970" cy="516"/>
                </a:xfrm>
                <a:prstGeom prst="line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  <p:sp>
              <p:nvSpPr>
                <p:cNvPr id="126" name="Line 46">
                  <a:extLst>
                    <a:ext uri="{FF2B5EF4-FFF2-40B4-BE49-F238E27FC236}">
                      <a16:creationId xmlns:a16="http://schemas.microsoft.com/office/drawing/2014/main" id="{274CFF18-A987-EA4E-D48D-98700590B8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24" y="432"/>
                  <a:ext cx="960" cy="1728"/>
                </a:xfrm>
                <a:prstGeom prst="line">
                  <a:avLst/>
                </a:prstGeom>
                <a:noFill/>
                <a:ln w="38100">
                  <a:solidFill>
                    <a:schemeClr val="accent2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1800"/>
                </a:p>
              </p:txBody>
            </p:sp>
          </p:grpSp>
          <p:grpSp>
            <p:nvGrpSpPr>
              <p:cNvPr id="127" name="Group 92">
                <a:extLst>
                  <a:ext uri="{FF2B5EF4-FFF2-40B4-BE49-F238E27FC236}">
                    <a16:creationId xmlns:a16="http://schemas.microsoft.com/office/drawing/2014/main" id="{2832D427-8CCA-FEB1-83EA-461936F2B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95767" y="1333402"/>
                <a:ext cx="711730" cy="2041260"/>
                <a:chOff x="3833" y="799"/>
                <a:chExt cx="538" cy="1543"/>
              </a:xfrm>
            </p:grpSpPr>
            <p:sp>
              <p:nvSpPr>
                <p:cNvPr id="128" name="Text Box 88">
                  <a:extLst>
                    <a:ext uri="{FF2B5EF4-FFF2-40B4-BE49-F238E27FC236}">
                      <a16:creationId xmlns:a16="http://schemas.microsoft.com/office/drawing/2014/main" id="{39A1385C-B6AD-A3D9-D38B-198E39FCDE9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73" y="799"/>
                  <a:ext cx="447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 dirty="0"/>
                    <a:t>A</a:t>
                  </a:r>
                  <a:r>
                    <a:rPr lang="en-US" altLang="zh-CN" sz="1800" baseline="-25000" dirty="0"/>
                    <a:t>1</a:t>
                  </a:r>
                </a:p>
              </p:txBody>
            </p:sp>
            <p:sp>
              <p:nvSpPr>
                <p:cNvPr id="129" name="Text Box 89">
                  <a:extLst>
                    <a:ext uri="{FF2B5EF4-FFF2-40B4-BE49-F238E27FC236}">
                      <a16:creationId xmlns:a16="http://schemas.microsoft.com/office/drawing/2014/main" id="{450F0A8B-3BE3-56EA-8D45-2F63761EF9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33" y="1162"/>
                  <a:ext cx="487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 dirty="0"/>
                    <a:t>A</a:t>
                  </a:r>
                  <a:r>
                    <a:rPr lang="en-US" altLang="zh-CN" sz="1800" baseline="-25000" dirty="0"/>
                    <a:t>2</a:t>
                  </a:r>
                </a:p>
              </p:txBody>
            </p:sp>
            <p:sp>
              <p:nvSpPr>
                <p:cNvPr id="130" name="Text Box 90">
                  <a:extLst>
                    <a:ext uri="{FF2B5EF4-FFF2-40B4-BE49-F238E27FC236}">
                      <a16:creationId xmlns:a16="http://schemas.microsoft.com/office/drawing/2014/main" id="{5EA038EC-DDA2-D24F-46CF-6703CD97A7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33" y="1933"/>
                  <a:ext cx="538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 dirty="0"/>
                    <a:t>A</a:t>
                  </a:r>
                  <a:r>
                    <a:rPr lang="en-US" altLang="zh-CN" sz="1800" baseline="-25000" dirty="0"/>
                    <a:t>4</a:t>
                  </a:r>
                </a:p>
              </p:txBody>
            </p:sp>
            <p:sp>
              <p:nvSpPr>
                <p:cNvPr id="131" name="Text Box 91">
                  <a:extLst>
                    <a:ext uri="{FF2B5EF4-FFF2-40B4-BE49-F238E27FC236}">
                      <a16:creationId xmlns:a16="http://schemas.microsoft.com/office/drawing/2014/main" id="{A0F9162E-29B5-5F05-CB53-BE5B50C5A1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33" y="1525"/>
                  <a:ext cx="487" cy="4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1800" i="1" dirty="0"/>
                    <a:t>A</a:t>
                  </a:r>
                  <a:r>
                    <a:rPr lang="en-US" altLang="zh-CN" sz="1800" baseline="-25000" dirty="0"/>
                    <a:t>3</a:t>
                  </a:r>
                </a:p>
              </p:txBody>
            </p:sp>
          </p:grp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E88D4996-778A-7C86-7990-BF2478D369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9521" y="2123182"/>
                <a:ext cx="0" cy="539750"/>
              </a:xfrm>
              <a:prstGeom prst="line">
                <a:avLst/>
              </a:prstGeom>
              <a:noFill/>
              <a:ln w="476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59B5B19-07F1-9DFC-E4FF-CCFBCC5A2DE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50844" y="2694683"/>
                <a:ext cx="0" cy="510646"/>
              </a:xfrm>
              <a:prstGeom prst="line">
                <a:avLst/>
              </a:prstGeom>
              <a:noFill/>
              <a:ln w="4762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35" name="Text Box 102">
              <a:extLst>
                <a:ext uri="{FF2B5EF4-FFF2-40B4-BE49-F238E27FC236}">
                  <a16:creationId xmlns:a16="http://schemas.microsoft.com/office/drawing/2014/main" id="{6ABCE980-C970-F892-6AD8-4A59B2113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6788" y="856619"/>
              <a:ext cx="428464" cy="2038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75000" tIns="39000" rIns="75000" bIns="0">
              <a:spAutoFit/>
            </a:bodyPr>
            <a:lstStyle/>
            <a:p>
              <a:pPr algn="ctr"/>
              <a:r>
                <a:rPr lang="zh-CN" altLang="en-US" sz="1800">
                  <a:solidFill>
                    <a:schemeClr val="accent6"/>
                  </a:solidFill>
                </a:rPr>
                <a:t>菲涅尔半波带</a:t>
              </a:r>
            </a:p>
          </p:txBody>
        </p:sp>
      </p:grpSp>
      <p:sp>
        <p:nvSpPr>
          <p:cNvPr id="137" name="Text Box 3">
            <a:extLst>
              <a:ext uri="{FF2B5EF4-FFF2-40B4-BE49-F238E27FC236}">
                <a16:creationId xmlns:a16="http://schemas.microsoft.com/office/drawing/2014/main" id="{9641AA81-D845-610A-F31B-86C37015D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621" y="3569562"/>
            <a:ext cx="178175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200" dirty="0">
                <a:solidFill>
                  <a:srgbClr val="FF0000"/>
                </a:solidFill>
              </a:rPr>
              <a:t>最大光程差</a:t>
            </a:r>
            <a:endParaRPr lang="en-US" altLang="zh-CN" sz="2200" dirty="0">
              <a:solidFill>
                <a:srgbClr val="FF0000"/>
              </a:solidFill>
            </a:endParaRPr>
          </a:p>
        </p:txBody>
      </p:sp>
      <p:graphicFrame>
        <p:nvGraphicFramePr>
          <p:cNvPr id="138" name="Object 67">
            <a:extLst>
              <a:ext uri="{FF2B5EF4-FFF2-40B4-BE49-F238E27FC236}">
                <a16:creationId xmlns:a16="http://schemas.microsoft.com/office/drawing/2014/main" id="{F9272719-A615-046D-33C0-E2C80AEC0A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6627232"/>
              </p:ext>
            </p:extLst>
          </p:nvPr>
        </p:nvGraphicFramePr>
        <p:xfrm>
          <a:off x="379917" y="4693403"/>
          <a:ext cx="1642933" cy="731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875920" imgH="406224" progId="Equation.DSMT4">
                  <p:embed/>
                </p:oleObj>
              </mc:Choice>
              <mc:Fallback>
                <p:oleObj name="Equation" r:id="rId32" imgW="875920" imgH="406224" progId="Equation.DSMT4">
                  <p:embed/>
                  <p:pic>
                    <p:nvPicPr>
                      <p:cNvPr id="4" name="Object 67">
                        <a:extLst>
                          <a:ext uri="{FF2B5EF4-FFF2-40B4-BE49-F238E27FC236}">
                            <a16:creationId xmlns:a16="http://schemas.microsoft.com/office/drawing/2014/main" id="{5D88F197-78AC-52BD-0A1E-50A968B379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917" y="4693403"/>
                        <a:ext cx="1642933" cy="731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0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2" grpId="0" build="p"/>
      <p:bldP spid="92" grpId="0" build="p"/>
      <p:bldP spid="93" grpId="0" build="p"/>
      <p:bldP spid="94" grpId="0" build="p"/>
      <p:bldP spid="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未知">
            <a:extLst>
              <a:ext uri="{FF2B5EF4-FFF2-40B4-BE49-F238E27FC236}">
                <a16:creationId xmlns:a16="http://schemas.microsoft.com/office/drawing/2014/main" id="{5E2898AC-764C-41CC-95C9-8A503F05EC39}"/>
              </a:ext>
            </a:extLst>
          </p:cNvPr>
          <p:cNvSpPr>
            <a:spLocks/>
          </p:cNvSpPr>
          <p:nvPr/>
        </p:nvSpPr>
        <p:spPr bwMode="auto">
          <a:xfrm>
            <a:off x="4732074" y="525199"/>
            <a:ext cx="1139031" cy="1049073"/>
          </a:xfrm>
          <a:custGeom>
            <a:avLst/>
            <a:gdLst>
              <a:gd name="T0" fmla="*/ 0 w 912"/>
              <a:gd name="T1" fmla="*/ 2147483647 h 1065"/>
              <a:gd name="T2" fmla="*/ 2147483647 w 912"/>
              <a:gd name="T3" fmla="*/ 2147483647 h 1065"/>
              <a:gd name="T4" fmla="*/ 2147483647 w 912"/>
              <a:gd name="T5" fmla="*/ 2147483647 h 1065"/>
              <a:gd name="T6" fmla="*/ 2147483647 w 912"/>
              <a:gd name="T7" fmla="*/ 2147483647 h 1065"/>
              <a:gd name="T8" fmla="*/ 2147483647 w 912"/>
              <a:gd name="T9" fmla="*/ 2147483647 h 1065"/>
              <a:gd name="T10" fmla="*/ 2147483647 w 912"/>
              <a:gd name="T11" fmla="*/ 2147483647 h 1065"/>
              <a:gd name="T12" fmla="*/ 2147483647 w 912"/>
              <a:gd name="T13" fmla="*/ 2147483647 h 1065"/>
              <a:gd name="T14" fmla="*/ 2147483647 w 912"/>
              <a:gd name="T15" fmla="*/ 2147483647 h 1065"/>
              <a:gd name="T16" fmla="*/ 2147483647 w 912"/>
              <a:gd name="T17" fmla="*/ 2147483647 h 106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12"/>
              <a:gd name="T28" fmla="*/ 0 h 1065"/>
              <a:gd name="T29" fmla="*/ 912 w 912"/>
              <a:gd name="T30" fmla="*/ 1065 h 106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12" h="1065">
                <a:moveTo>
                  <a:pt x="0" y="1065"/>
                </a:moveTo>
                <a:cubicBezTo>
                  <a:pt x="15" y="1028"/>
                  <a:pt x="52" y="1010"/>
                  <a:pt x="92" y="845"/>
                </a:cubicBezTo>
                <a:cubicBezTo>
                  <a:pt x="132" y="680"/>
                  <a:pt x="199" y="147"/>
                  <a:pt x="242" y="74"/>
                </a:cubicBezTo>
                <a:cubicBezTo>
                  <a:pt x="285" y="1"/>
                  <a:pt x="311" y="275"/>
                  <a:pt x="347" y="410"/>
                </a:cubicBezTo>
                <a:cubicBezTo>
                  <a:pt x="383" y="545"/>
                  <a:pt x="422" y="888"/>
                  <a:pt x="459" y="882"/>
                </a:cubicBezTo>
                <a:cubicBezTo>
                  <a:pt x="496" y="876"/>
                  <a:pt x="535" y="507"/>
                  <a:pt x="571" y="373"/>
                </a:cubicBezTo>
                <a:cubicBezTo>
                  <a:pt x="607" y="239"/>
                  <a:pt x="635" y="0"/>
                  <a:pt x="676" y="81"/>
                </a:cubicBezTo>
                <a:cubicBezTo>
                  <a:pt x="717" y="162"/>
                  <a:pt x="777" y="693"/>
                  <a:pt x="816" y="857"/>
                </a:cubicBezTo>
                <a:cubicBezTo>
                  <a:pt x="855" y="1021"/>
                  <a:pt x="892" y="1022"/>
                  <a:pt x="912" y="1065"/>
                </a:cubicBezTo>
              </a:path>
            </a:pathLst>
          </a:custGeom>
          <a:noFill/>
          <a:ln w="158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333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3C88FE7D-8CD8-42F0-AFD8-53981F5976D9}"/>
              </a:ext>
            </a:extLst>
          </p:cNvPr>
          <p:cNvGrpSpPr>
            <a:grpSpLocks/>
          </p:cNvGrpSpPr>
          <p:nvPr/>
        </p:nvGrpSpPr>
        <p:grpSpPr bwMode="auto">
          <a:xfrm>
            <a:off x="4474104" y="690563"/>
            <a:ext cx="1649678" cy="1079500"/>
            <a:chOff x="0" y="0"/>
            <a:chExt cx="1247" cy="816"/>
          </a:xfrm>
        </p:grpSpPr>
        <p:grpSp>
          <p:nvGrpSpPr>
            <p:cNvPr id="30825" name="Group 5">
              <a:extLst>
                <a:ext uri="{FF2B5EF4-FFF2-40B4-BE49-F238E27FC236}">
                  <a16:creationId xmlns:a16="http://schemas.microsoft.com/office/drawing/2014/main" id="{D7559B37-333B-455C-9831-97C5C5517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" y="31"/>
              <a:ext cx="371" cy="707"/>
              <a:chOff x="0" y="0"/>
              <a:chExt cx="432" cy="960"/>
            </a:xfrm>
          </p:grpSpPr>
          <p:sp>
            <p:nvSpPr>
              <p:cNvPr id="30829" name="Line 6">
                <a:extLst>
                  <a:ext uri="{FF2B5EF4-FFF2-40B4-BE49-F238E27FC236}">
                    <a16:creationId xmlns:a16="http://schemas.microsoft.com/office/drawing/2014/main" id="{68FE2146-C487-410F-8A64-7DA1BCB1B9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0" cy="960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0830" name="Line 7">
                <a:extLst>
                  <a:ext uri="{FF2B5EF4-FFF2-40B4-BE49-F238E27FC236}">
                    <a16:creationId xmlns:a16="http://schemas.microsoft.com/office/drawing/2014/main" id="{CC4AF45B-52F9-47D5-81F7-B5EC3D247B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2" y="0"/>
                <a:ext cx="0" cy="960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30826" name="Line 8">
              <a:extLst>
                <a:ext uri="{FF2B5EF4-FFF2-40B4-BE49-F238E27FC236}">
                  <a16:creationId xmlns:a16="http://schemas.microsoft.com/office/drawing/2014/main" id="{4265F8D1-520B-4F53-AF1C-20EDF1A32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47"/>
              <a:ext cx="1247" cy="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0827" name="未知">
              <a:extLst>
                <a:ext uri="{FF2B5EF4-FFF2-40B4-BE49-F238E27FC236}">
                  <a16:creationId xmlns:a16="http://schemas.microsoft.com/office/drawing/2014/main" id="{7B612F62-8E5E-4A93-B7D8-61A287C51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0"/>
              <a:ext cx="816" cy="808"/>
            </a:xfrm>
            <a:custGeom>
              <a:avLst/>
              <a:gdLst>
                <a:gd name="T0" fmla="*/ 0 w 816"/>
                <a:gd name="T1" fmla="*/ 716 h 808"/>
                <a:gd name="T2" fmla="*/ 101 w 816"/>
                <a:gd name="T3" fmla="*/ 588 h 808"/>
                <a:gd name="T4" fmla="*/ 197 w 816"/>
                <a:gd name="T5" fmla="*/ 708 h 808"/>
                <a:gd name="T6" fmla="*/ 413 w 816"/>
                <a:gd name="T7" fmla="*/ 0 h 808"/>
                <a:gd name="T8" fmla="*/ 599 w 816"/>
                <a:gd name="T9" fmla="*/ 707 h 808"/>
                <a:gd name="T10" fmla="*/ 713 w 816"/>
                <a:gd name="T11" fmla="*/ 606 h 808"/>
                <a:gd name="T12" fmla="*/ 816 w 816"/>
                <a:gd name="T13" fmla="*/ 717 h 8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6"/>
                <a:gd name="T22" fmla="*/ 0 h 808"/>
                <a:gd name="T23" fmla="*/ 816 w 816"/>
                <a:gd name="T24" fmla="*/ 808 h 8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6" h="808">
                  <a:moveTo>
                    <a:pt x="0" y="716"/>
                  </a:moveTo>
                  <a:cubicBezTo>
                    <a:pt x="17" y="695"/>
                    <a:pt x="68" y="589"/>
                    <a:pt x="101" y="588"/>
                  </a:cubicBezTo>
                  <a:cubicBezTo>
                    <a:pt x="134" y="587"/>
                    <a:pt x="145" y="806"/>
                    <a:pt x="197" y="708"/>
                  </a:cubicBezTo>
                  <a:cubicBezTo>
                    <a:pt x="249" y="610"/>
                    <a:pt x="346" y="0"/>
                    <a:pt x="413" y="0"/>
                  </a:cubicBezTo>
                  <a:cubicBezTo>
                    <a:pt x="482" y="3"/>
                    <a:pt x="549" y="606"/>
                    <a:pt x="599" y="707"/>
                  </a:cubicBezTo>
                  <a:cubicBezTo>
                    <a:pt x="649" y="808"/>
                    <a:pt x="677" y="604"/>
                    <a:pt x="713" y="606"/>
                  </a:cubicBezTo>
                  <a:cubicBezTo>
                    <a:pt x="747" y="605"/>
                    <a:pt x="795" y="694"/>
                    <a:pt x="816" y="717"/>
                  </a:cubicBezTo>
                </a:path>
              </a:pathLst>
            </a:custGeom>
            <a:noFill/>
            <a:ln w="158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828" name="未知">
              <a:extLst>
                <a:ext uri="{FF2B5EF4-FFF2-40B4-BE49-F238E27FC236}">
                  <a16:creationId xmlns:a16="http://schemas.microsoft.com/office/drawing/2014/main" id="{0D0114ED-4353-4252-9024-766D7310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" y="8"/>
              <a:ext cx="816" cy="808"/>
            </a:xfrm>
            <a:custGeom>
              <a:avLst/>
              <a:gdLst>
                <a:gd name="T0" fmla="*/ 0 w 816"/>
                <a:gd name="T1" fmla="*/ 716 h 808"/>
                <a:gd name="T2" fmla="*/ 101 w 816"/>
                <a:gd name="T3" fmla="*/ 588 h 808"/>
                <a:gd name="T4" fmla="*/ 197 w 816"/>
                <a:gd name="T5" fmla="*/ 708 h 808"/>
                <a:gd name="T6" fmla="*/ 413 w 816"/>
                <a:gd name="T7" fmla="*/ 0 h 808"/>
                <a:gd name="T8" fmla="*/ 599 w 816"/>
                <a:gd name="T9" fmla="*/ 707 h 808"/>
                <a:gd name="T10" fmla="*/ 713 w 816"/>
                <a:gd name="T11" fmla="*/ 606 h 808"/>
                <a:gd name="T12" fmla="*/ 816 w 816"/>
                <a:gd name="T13" fmla="*/ 717 h 8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6"/>
                <a:gd name="T22" fmla="*/ 0 h 808"/>
                <a:gd name="T23" fmla="*/ 816 w 816"/>
                <a:gd name="T24" fmla="*/ 808 h 8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6" h="808">
                  <a:moveTo>
                    <a:pt x="0" y="716"/>
                  </a:moveTo>
                  <a:cubicBezTo>
                    <a:pt x="17" y="695"/>
                    <a:pt x="68" y="589"/>
                    <a:pt x="101" y="588"/>
                  </a:cubicBezTo>
                  <a:cubicBezTo>
                    <a:pt x="134" y="587"/>
                    <a:pt x="145" y="806"/>
                    <a:pt x="197" y="708"/>
                  </a:cubicBezTo>
                  <a:cubicBezTo>
                    <a:pt x="249" y="610"/>
                    <a:pt x="346" y="0"/>
                    <a:pt x="413" y="0"/>
                  </a:cubicBezTo>
                  <a:cubicBezTo>
                    <a:pt x="482" y="3"/>
                    <a:pt x="549" y="606"/>
                    <a:pt x="599" y="707"/>
                  </a:cubicBezTo>
                  <a:cubicBezTo>
                    <a:pt x="649" y="808"/>
                    <a:pt x="677" y="604"/>
                    <a:pt x="713" y="606"/>
                  </a:cubicBezTo>
                  <a:cubicBezTo>
                    <a:pt x="747" y="605"/>
                    <a:pt x="795" y="694"/>
                    <a:pt x="816" y="717"/>
                  </a:cubicBezTo>
                </a:path>
              </a:pathLst>
            </a:custGeom>
            <a:noFill/>
            <a:ln w="15875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sp>
        <p:nvSpPr>
          <p:cNvPr id="30731" name="未知">
            <a:extLst>
              <a:ext uri="{FF2B5EF4-FFF2-40B4-BE49-F238E27FC236}">
                <a16:creationId xmlns:a16="http://schemas.microsoft.com/office/drawing/2014/main" id="{D429AB1A-2BC1-4596-9002-0EED5C78663C}"/>
              </a:ext>
            </a:extLst>
          </p:cNvPr>
          <p:cNvSpPr>
            <a:spLocks/>
          </p:cNvSpPr>
          <p:nvPr/>
        </p:nvSpPr>
        <p:spPr bwMode="auto">
          <a:xfrm>
            <a:off x="4872303" y="4071938"/>
            <a:ext cx="899583" cy="1096698"/>
          </a:xfrm>
          <a:custGeom>
            <a:avLst/>
            <a:gdLst>
              <a:gd name="T0" fmla="*/ 0 w 785"/>
              <a:gd name="T1" fmla="*/ 2147483647 h 1061"/>
              <a:gd name="T2" fmla="*/ 2147483647 w 785"/>
              <a:gd name="T3" fmla="*/ 2147483647 h 1061"/>
              <a:gd name="T4" fmla="*/ 2147483647 w 785"/>
              <a:gd name="T5" fmla="*/ 2147483647 h 1061"/>
              <a:gd name="T6" fmla="*/ 2147483647 w 785"/>
              <a:gd name="T7" fmla="*/ 2147483647 h 1061"/>
              <a:gd name="T8" fmla="*/ 2147483647 w 785"/>
              <a:gd name="T9" fmla="*/ 2147483647 h 1061"/>
              <a:gd name="T10" fmla="*/ 2147483647 w 785"/>
              <a:gd name="T11" fmla="*/ 2147483647 h 1061"/>
              <a:gd name="T12" fmla="*/ 2147483647 w 785"/>
              <a:gd name="T13" fmla="*/ 2147483647 h 1061"/>
              <a:gd name="T14" fmla="*/ 2147483647 w 785"/>
              <a:gd name="T15" fmla="*/ 2147483647 h 10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85"/>
              <a:gd name="T25" fmla="*/ 0 h 1061"/>
              <a:gd name="T26" fmla="*/ 785 w 785"/>
              <a:gd name="T27" fmla="*/ 1061 h 10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85" h="1061">
                <a:moveTo>
                  <a:pt x="0" y="1061"/>
                </a:moveTo>
                <a:cubicBezTo>
                  <a:pt x="15" y="1023"/>
                  <a:pt x="51" y="992"/>
                  <a:pt x="87" y="833"/>
                </a:cubicBezTo>
                <a:cubicBezTo>
                  <a:pt x="123" y="674"/>
                  <a:pt x="163" y="208"/>
                  <a:pt x="214" y="107"/>
                </a:cubicBezTo>
                <a:cubicBezTo>
                  <a:pt x="265" y="6"/>
                  <a:pt x="331" y="228"/>
                  <a:pt x="394" y="227"/>
                </a:cubicBezTo>
                <a:cubicBezTo>
                  <a:pt x="457" y="226"/>
                  <a:pt x="542" y="0"/>
                  <a:pt x="592" y="101"/>
                </a:cubicBezTo>
                <a:cubicBezTo>
                  <a:pt x="642" y="202"/>
                  <a:pt x="669" y="685"/>
                  <a:pt x="694" y="833"/>
                </a:cubicBezTo>
                <a:cubicBezTo>
                  <a:pt x="719" y="981"/>
                  <a:pt x="727" y="951"/>
                  <a:pt x="742" y="989"/>
                </a:cubicBezTo>
                <a:cubicBezTo>
                  <a:pt x="757" y="1027"/>
                  <a:pt x="776" y="1046"/>
                  <a:pt x="785" y="1061"/>
                </a:cubicBezTo>
              </a:path>
            </a:pathLst>
          </a:custGeom>
          <a:noFill/>
          <a:ln w="158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333"/>
          </a:p>
        </p:txBody>
      </p:sp>
      <p:grpSp>
        <p:nvGrpSpPr>
          <p:cNvPr id="6" name="Group 13">
            <a:extLst>
              <a:ext uri="{FF2B5EF4-FFF2-40B4-BE49-F238E27FC236}">
                <a16:creationId xmlns:a16="http://schemas.microsoft.com/office/drawing/2014/main" id="{BD997B20-AC41-48BE-86DD-783F7F30C4C1}"/>
              </a:ext>
            </a:extLst>
          </p:cNvPr>
          <p:cNvGrpSpPr>
            <a:grpSpLocks/>
          </p:cNvGrpSpPr>
          <p:nvPr/>
        </p:nvGrpSpPr>
        <p:grpSpPr bwMode="auto">
          <a:xfrm>
            <a:off x="1410229" y="504032"/>
            <a:ext cx="2627313" cy="1333500"/>
            <a:chOff x="0" y="0"/>
            <a:chExt cx="1986" cy="1008"/>
          </a:xfrm>
        </p:grpSpPr>
        <p:sp>
          <p:nvSpPr>
            <p:cNvPr id="30809" name="AutoShape 14">
              <a:extLst>
                <a:ext uri="{FF2B5EF4-FFF2-40B4-BE49-F238E27FC236}">
                  <a16:creationId xmlns:a16="http://schemas.microsoft.com/office/drawing/2014/main" id="{5B1C0E5F-EABD-4436-AB18-7BFCB8417C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1266" y="288"/>
              <a:ext cx="1008" cy="432"/>
            </a:xfrm>
            <a:prstGeom prst="parallelogram">
              <a:avLst>
                <a:gd name="adj" fmla="val 58333"/>
              </a:avLst>
            </a:prstGeom>
            <a:solidFill>
              <a:srgbClr val="BDD7E5"/>
            </a:solidFill>
            <a:ln w="1270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810" name="Line 15">
              <a:extLst>
                <a:ext uri="{FF2B5EF4-FFF2-40B4-BE49-F238E27FC236}">
                  <a16:creationId xmlns:a16="http://schemas.microsoft.com/office/drawing/2014/main" id="{B025DC19-0ADA-453F-9E92-21C76F7137C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1476764" flipV="1">
              <a:off x="80" y="363"/>
              <a:ext cx="1680" cy="24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0811" name="Oval 16">
              <a:extLst>
                <a:ext uri="{FF2B5EF4-FFF2-40B4-BE49-F238E27FC236}">
                  <a16:creationId xmlns:a16="http://schemas.microsoft.com/office/drawing/2014/main" id="{9E601D9B-E0A0-4FD2-94FB-FB7E9F68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3" y="252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812" name="Oval 17">
              <a:extLst>
                <a:ext uri="{FF2B5EF4-FFF2-40B4-BE49-F238E27FC236}">
                  <a16:creationId xmlns:a16="http://schemas.microsoft.com/office/drawing/2014/main" id="{A37FA65B-989A-4569-8062-DD1B90102D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8" y="519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813" name="Line 18">
              <a:extLst>
                <a:ext uri="{FF2B5EF4-FFF2-40B4-BE49-F238E27FC236}">
                  <a16:creationId xmlns:a16="http://schemas.microsoft.com/office/drawing/2014/main" id="{3EF8010D-13D1-4F17-88DD-80AED63DB1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3236">
              <a:off x="87" y="350"/>
              <a:ext cx="1680" cy="24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0739" name="Oval 19">
              <a:extLst>
                <a:ext uri="{FF2B5EF4-FFF2-40B4-BE49-F238E27FC236}">
                  <a16:creationId xmlns:a16="http://schemas.microsoft.com/office/drawing/2014/main" id="{DDF1F804-645D-468C-ADD3-57167AB4C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" y="182"/>
              <a:ext cx="114" cy="593"/>
            </a:xfrm>
            <a:prstGeom prst="ellipse">
              <a:avLst/>
            </a:prstGeom>
            <a:gradFill rotWithShape="1">
              <a:gsLst>
                <a:gs pos="0">
                  <a:srgbClr val="0066FF"/>
                </a:gs>
                <a:gs pos="50000">
                  <a:srgbClr val="99CCFF">
                    <a:alpha val="78000"/>
                  </a:srgbClr>
                </a:gs>
                <a:gs pos="100000">
                  <a:srgbClr val="0066FF"/>
                </a:gs>
              </a:gsLst>
              <a:lin ang="0" scaled="1"/>
            </a:gradFill>
            <a:ln w="1270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333"/>
            </a:p>
          </p:txBody>
        </p:sp>
        <p:grpSp>
          <p:nvGrpSpPr>
            <p:cNvPr id="30817" name="Group 20">
              <a:extLst>
                <a:ext uri="{FF2B5EF4-FFF2-40B4-BE49-F238E27FC236}">
                  <a16:creationId xmlns:a16="http://schemas.microsoft.com/office/drawing/2014/main" id="{5CD2245A-FD58-4D84-92EB-A820DBCE6C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" y="276"/>
              <a:ext cx="68" cy="68"/>
              <a:chOff x="0" y="0"/>
              <a:chExt cx="68" cy="68"/>
            </a:xfrm>
          </p:grpSpPr>
          <p:sp>
            <p:nvSpPr>
              <p:cNvPr id="30823" name="AutoShape 21">
                <a:extLst>
                  <a:ext uri="{FF2B5EF4-FFF2-40B4-BE49-F238E27FC236}">
                    <a16:creationId xmlns:a16="http://schemas.microsoft.com/office/drawing/2014/main" id="{3DEB83B2-9E1B-4863-9E50-2628980C6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824" name="Oval 22" descr="羊皮纸">
                <a:extLst>
                  <a:ext uri="{FF2B5EF4-FFF2-40B4-BE49-F238E27FC236}">
                    <a16:creationId xmlns:a16="http://schemas.microsoft.com/office/drawing/2014/main" id="{E547B603-C2DD-4A20-AF37-7FF12CD58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grpSp>
          <p:nvGrpSpPr>
            <p:cNvPr id="30818" name="Group 23">
              <a:extLst>
                <a:ext uri="{FF2B5EF4-FFF2-40B4-BE49-F238E27FC236}">
                  <a16:creationId xmlns:a16="http://schemas.microsoft.com/office/drawing/2014/main" id="{995D50E1-4553-4C34-B976-4ECB21E87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606"/>
              <a:ext cx="68" cy="68"/>
              <a:chOff x="0" y="0"/>
              <a:chExt cx="68" cy="68"/>
            </a:xfrm>
          </p:grpSpPr>
          <p:sp>
            <p:nvSpPr>
              <p:cNvPr id="30821" name="AutoShape 24">
                <a:extLst>
                  <a:ext uri="{FF2B5EF4-FFF2-40B4-BE49-F238E27FC236}">
                    <a16:creationId xmlns:a16="http://schemas.microsoft.com/office/drawing/2014/main" id="{A25A8293-692F-4FBF-93A4-233179D1A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822" name="Oval 25" descr="羊皮纸">
                <a:extLst>
                  <a:ext uri="{FF2B5EF4-FFF2-40B4-BE49-F238E27FC236}">
                    <a16:creationId xmlns:a16="http://schemas.microsoft.com/office/drawing/2014/main" id="{5D1FA60B-297A-4F7D-9DEF-23F64B1F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0819" name="Oval 26">
              <a:extLst>
                <a:ext uri="{FF2B5EF4-FFF2-40B4-BE49-F238E27FC236}">
                  <a16:creationId xmlns:a16="http://schemas.microsoft.com/office/drawing/2014/main" id="{8D0924E3-D212-42BE-AD2C-36C568018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7" y="201"/>
              <a:ext cx="159" cy="283"/>
            </a:xfrm>
            <a:prstGeom prst="ellips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820" name="Oval 27">
              <a:extLst>
                <a:ext uri="{FF2B5EF4-FFF2-40B4-BE49-F238E27FC236}">
                  <a16:creationId xmlns:a16="http://schemas.microsoft.com/office/drawing/2014/main" id="{A4337AFD-200B-4AFA-B8F1-D096F4335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469"/>
              <a:ext cx="159" cy="283"/>
            </a:xfrm>
            <a:prstGeom prst="ellipse">
              <a:avLst/>
            </a:prstGeom>
            <a:noFill/>
            <a:ln w="19050">
              <a:solidFill>
                <a:srgbClr val="FF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ED49C3C4-BD2A-4207-BF05-AB7E051CC1A9}"/>
              </a:ext>
            </a:extLst>
          </p:cNvPr>
          <p:cNvGrpSpPr>
            <a:grpSpLocks/>
          </p:cNvGrpSpPr>
          <p:nvPr/>
        </p:nvGrpSpPr>
        <p:grpSpPr bwMode="auto">
          <a:xfrm>
            <a:off x="1410230" y="4083844"/>
            <a:ext cx="2670969" cy="1333500"/>
            <a:chOff x="0" y="0"/>
            <a:chExt cx="2019" cy="1008"/>
          </a:xfrm>
        </p:grpSpPr>
        <p:sp>
          <p:nvSpPr>
            <p:cNvPr id="30795" name="AutoShape 29">
              <a:extLst>
                <a:ext uri="{FF2B5EF4-FFF2-40B4-BE49-F238E27FC236}">
                  <a16:creationId xmlns:a16="http://schemas.microsoft.com/office/drawing/2014/main" id="{20CFB7B0-59A5-4DD2-BDD9-9C00E5C41B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1299" y="288"/>
              <a:ext cx="1008" cy="432"/>
            </a:xfrm>
            <a:prstGeom prst="parallelogram">
              <a:avLst>
                <a:gd name="adj" fmla="val 58333"/>
              </a:avLst>
            </a:prstGeom>
            <a:solidFill>
              <a:srgbClr val="BDD7E5"/>
            </a:solidFill>
            <a:ln w="1270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96" name="Oval 30">
              <a:extLst>
                <a:ext uri="{FF2B5EF4-FFF2-40B4-BE49-F238E27FC236}">
                  <a16:creationId xmlns:a16="http://schemas.microsoft.com/office/drawing/2014/main" id="{6B7A80E6-137F-45CE-A942-44DD21024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324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97" name="Oval 31">
              <a:extLst>
                <a:ext uri="{FF2B5EF4-FFF2-40B4-BE49-F238E27FC236}">
                  <a16:creationId xmlns:a16="http://schemas.microsoft.com/office/drawing/2014/main" id="{81D59792-AF35-46DB-AEDD-EA1DCEB83B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417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" name="Oval 32">
              <a:extLst>
                <a:ext uri="{FF2B5EF4-FFF2-40B4-BE49-F238E27FC236}">
                  <a16:creationId xmlns:a16="http://schemas.microsoft.com/office/drawing/2014/main" id="{3EBAFAED-E1CA-472E-BF64-8BA4E3C71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2" y="212"/>
              <a:ext cx="114" cy="593"/>
            </a:xfrm>
            <a:prstGeom prst="ellipse">
              <a:avLst/>
            </a:prstGeom>
            <a:gradFill rotWithShape="1">
              <a:gsLst>
                <a:gs pos="0">
                  <a:srgbClr val="0066FF"/>
                </a:gs>
                <a:gs pos="50000">
                  <a:srgbClr val="99CCFF">
                    <a:alpha val="78000"/>
                  </a:srgbClr>
                </a:gs>
                <a:gs pos="100000">
                  <a:srgbClr val="0066FF"/>
                </a:gs>
              </a:gsLst>
              <a:lin ang="0" scaled="1"/>
            </a:gradFill>
            <a:ln w="1270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333"/>
            </a:p>
          </p:txBody>
        </p:sp>
        <p:grpSp>
          <p:nvGrpSpPr>
            <p:cNvPr id="30801" name="Group 33">
              <a:extLst>
                <a:ext uri="{FF2B5EF4-FFF2-40B4-BE49-F238E27FC236}">
                  <a16:creationId xmlns:a16="http://schemas.microsoft.com/office/drawing/2014/main" id="{A270B11A-DEE1-460E-AB0F-84F412C50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432"/>
              <a:ext cx="68" cy="68"/>
              <a:chOff x="0" y="0"/>
              <a:chExt cx="68" cy="68"/>
            </a:xfrm>
          </p:grpSpPr>
          <p:sp>
            <p:nvSpPr>
              <p:cNvPr id="30807" name="AutoShape 34">
                <a:extLst>
                  <a:ext uri="{FF2B5EF4-FFF2-40B4-BE49-F238E27FC236}">
                    <a16:creationId xmlns:a16="http://schemas.microsoft.com/office/drawing/2014/main" id="{0C8C8D0E-35AF-4317-AF66-9C29071D2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808" name="Oval 35" descr="羊皮纸">
                <a:extLst>
                  <a:ext uri="{FF2B5EF4-FFF2-40B4-BE49-F238E27FC236}">
                    <a16:creationId xmlns:a16="http://schemas.microsoft.com/office/drawing/2014/main" id="{DF4D79CF-9FBB-4302-A1C0-0D3739100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grpSp>
          <p:nvGrpSpPr>
            <p:cNvPr id="30802" name="Group 36">
              <a:extLst>
                <a:ext uri="{FF2B5EF4-FFF2-40B4-BE49-F238E27FC236}">
                  <a16:creationId xmlns:a16="http://schemas.microsoft.com/office/drawing/2014/main" id="{D4F772A3-AC02-4F01-9581-A9C028C9F6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576"/>
              <a:ext cx="68" cy="68"/>
              <a:chOff x="0" y="0"/>
              <a:chExt cx="68" cy="68"/>
            </a:xfrm>
          </p:grpSpPr>
          <p:sp>
            <p:nvSpPr>
              <p:cNvPr id="30805" name="AutoShape 37">
                <a:extLst>
                  <a:ext uri="{FF2B5EF4-FFF2-40B4-BE49-F238E27FC236}">
                    <a16:creationId xmlns:a16="http://schemas.microsoft.com/office/drawing/2014/main" id="{C2CBEEFE-249A-444D-A454-633834905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806" name="Oval 38" descr="羊皮纸">
                <a:extLst>
                  <a:ext uri="{FF2B5EF4-FFF2-40B4-BE49-F238E27FC236}">
                    <a16:creationId xmlns:a16="http://schemas.microsoft.com/office/drawing/2014/main" id="{D5B1E057-F26F-43EA-9EEB-04C5B91A5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0803" name="Line 39">
              <a:extLst>
                <a:ext uri="{FF2B5EF4-FFF2-40B4-BE49-F238E27FC236}">
                  <a16:creationId xmlns:a16="http://schemas.microsoft.com/office/drawing/2014/main" id="{BA52632A-8CC1-4DB7-9FB6-DDFDEB39181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18140">
              <a:off x="77" y="448"/>
              <a:ext cx="1714" cy="8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0804" name="Line 40">
              <a:extLst>
                <a:ext uri="{FF2B5EF4-FFF2-40B4-BE49-F238E27FC236}">
                  <a16:creationId xmlns:a16="http://schemas.microsoft.com/office/drawing/2014/main" id="{7B5B8539-7BEC-4DD9-8B67-91BB3D48C0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8140" flipV="1">
              <a:off x="97" y="388"/>
              <a:ext cx="1680" cy="24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12" name="Group 54">
            <a:extLst>
              <a:ext uri="{FF2B5EF4-FFF2-40B4-BE49-F238E27FC236}">
                <a16:creationId xmlns:a16="http://schemas.microsoft.com/office/drawing/2014/main" id="{6E82B8F2-09E8-40F8-B67A-4A2BF7172906}"/>
              </a:ext>
            </a:extLst>
          </p:cNvPr>
          <p:cNvGrpSpPr>
            <a:grpSpLocks/>
          </p:cNvGrpSpPr>
          <p:nvPr/>
        </p:nvGrpSpPr>
        <p:grpSpPr bwMode="auto">
          <a:xfrm>
            <a:off x="4541573" y="4263761"/>
            <a:ext cx="1649677" cy="1076854"/>
            <a:chOff x="0" y="0"/>
            <a:chExt cx="1247" cy="814"/>
          </a:xfrm>
        </p:grpSpPr>
        <p:grpSp>
          <p:nvGrpSpPr>
            <p:cNvPr id="30789" name="Group 55">
              <a:extLst>
                <a:ext uri="{FF2B5EF4-FFF2-40B4-BE49-F238E27FC236}">
                  <a16:creationId xmlns:a16="http://schemas.microsoft.com/office/drawing/2014/main" id="{01459ACC-F6A0-4C98-A3AF-79A6FF9029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" y="0"/>
              <a:ext cx="1042" cy="814"/>
              <a:chOff x="0" y="0"/>
              <a:chExt cx="1042" cy="814"/>
            </a:xfrm>
          </p:grpSpPr>
          <p:sp>
            <p:nvSpPr>
              <p:cNvPr id="30791" name="未知">
                <a:extLst>
                  <a:ext uri="{FF2B5EF4-FFF2-40B4-BE49-F238E27FC236}">
                    <a16:creationId xmlns:a16="http://schemas.microsoft.com/office/drawing/2014/main" id="{DC520D59-B7B7-4288-90D1-2903DC978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6"/>
                <a:ext cx="827" cy="808"/>
              </a:xfrm>
              <a:custGeom>
                <a:avLst/>
                <a:gdLst>
                  <a:gd name="T0" fmla="*/ 0 w 816"/>
                  <a:gd name="T1" fmla="*/ 716 h 808"/>
                  <a:gd name="T2" fmla="*/ 172 w 816"/>
                  <a:gd name="T3" fmla="*/ 588 h 808"/>
                  <a:gd name="T4" fmla="*/ 341 w 816"/>
                  <a:gd name="T5" fmla="*/ 708 h 808"/>
                  <a:gd name="T6" fmla="*/ 716 w 816"/>
                  <a:gd name="T7" fmla="*/ 0 h 808"/>
                  <a:gd name="T8" fmla="*/ 1037 w 816"/>
                  <a:gd name="T9" fmla="*/ 707 h 808"/>
                  <a:gd name="T10" fmla="*/ 1235 w 816"/>
                  <a:gd name="T11" fmla="*/ 606 h 808"/>
                  <a:gd name="T12" fmla="*/ 1413 w 816"/>
                  <a:gd name="T13" fmla="*/ 717 h 8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16"/>
                  <a:gd name="T22" fmla="*/ 0 h 808"/>
                  <a:gd name="T23" fmla="*/ 816 w 816"/>
                  <a:gd name="T24" fmla="*/ 808 h 8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16" h="808">
                    <a:moveTo>
                      <a:pt x="0" y="716"/>
                    </a:moveTo>
                    <a:cubicBezTo>
                      <a:pt x="17" y="695"/>
                      <a:pt x="68" y="589"/>
                      <a:pt x="101" y="588"/>
                    </a:cubicBezTo>
                    <a:cubicBezTo>
                      <a:pt x="134" y="587"/>
                      <a:pt x="145" y="806"/>
                      <a:pt x="197" y="708"/>
                    </a:cubicBezTo>
                    <a:cubicBezTo>
                      <a:pt x="249" y="610"/>
                      <a:pt x="346" y="0"/>
                      <a:pt x="413" y="0"/>
                    </a:cubicBezTo>
                    <a:cubicBezTo>
                      <a:pt x="482" y="3"/>
                      <a:pt x="549" y="606"/>
                      <a:pt x="599" y="707"/>
                    </a:cubicBezTo>
                    <a:cubicBezTo>
                      <a:pt x="649" y="808"/>
                      <a:pt x="677" y="604"/>
                      <a:pt x="713" y="606"/>
                    </a:cubicBezTo>
                    <a:cubicBezTo>
                      <a:pt x="747" y="605"/>
                      <a:pt x="795" y="694"/>
                      <a:pt x="816" y="717"/>
                    </a:cubicBezTo>
                  </a:path>
                </a:pathLst>
              </a:custGeom>
              <a:noFill/>
              <a:ln w="158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92" name="未知">
                <a:extLst>
                  <a:ext uri="{FF2B5EF4-FFF2-40B4-BE49-F238E27FC236}">
                    <a16:creationId xmlns:a16="http://schemas.microsoft.com/office/drawing/2014/main" id="{B67E57D3-D403-4810-BD27-CFF86E287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" y="0"/>
                <a:ext cx="827" cy="808"/>
              </a:xfrm>
              <a:custGeom>
                <a:avLst/>
                <a:gdLst>
                  <a:gd name="T0" fmla="*/ 0 w 816"/>
                  <a:gd name="T1" fmla="*/ 716 h 808"/>
                  <a:gd name="T2" fmla="*/ 172 w 816"/>
                  <a:gd name="T3" fmla="*/ 588 h 808"/>
                  <a:gd name="T4" fmla="*/ 341 w 816"/>
                  <a:gd name="T5" fmla="*/ 708 h 808"/>
                  <a:gd name="T6" fmla="*/ 716 w 816"/>
                  <a:gd name="T7" fmla="*/ 0 h 808"/>
                  <a:gd name="T8" fmla="*/ 1037 w 816"/>
                  <a:gd name="T9" fmla="*/ 707 h 808"/>
                  <a:gd name="T10" fmla="*/ 1235 w 816"/>
                  <a:gd name="T11" fmla="*/ 606 h 808"/>
                  <a:gd name="T12" fmla="*/ 1413 w 816"/>
                  <a:gd name="T13" fmla="*/ 717 h 80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16"/>
                  <a:gd name="T22" fmla="*/ 0 h 808"/>
                  <a:gd name="T23" fmla="*/ 816 w 816"/>
                  <a:gd name="T24" fmla="*/ 808 h 80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16" h="808">
                    <a:moveTo>
                      <a:pt x="0" y="716"/>
                    </a:moveTo>
                    <a:cubicBezTo>
                      <a:pt x="17" y="695"/>
                      <a:pt x="68" y="589"/>
                      <a:pt x="101" y="588"/>
                    </a:cubicBezTo>
                    <a:cubicBezTo>
                      <a:pt x="134" y="587"/>
                      <a:pt x="145" y="806"/>
                      <a:pt x="197" y="708"/>
                    </a:cubicBezTo>
                    <a:cubicBezTo>
                      <a:pt x="249" y="610"/>
                      <a:pt x="346" y="0"/>
                      <a:pt x="413" y="0"/>
                    </a:cubicBezTo>
                    <a:cubicBezTo>
                      <a:pt x="482" y="3"/>
                      <a:pt x="549" y="606"/>
                      <a:pt x="599" y="707"/>
                    </a:cubicBezTo>
                    <a:cubicBezTo>
                      <a:pt x="649" y="808"/>
                      <a:pt x="677" y="604"/>
                      <a:pt x="713" y="606"/>
                    </a:cubicBezTo>
                    <a:cubicBezTo>
                      <a:pt x="747" y="605"/>
                      <a:pt x="795" y="694"/>
                      <a:pt x="816" y="717"/>
                    </a:cubicBezTo>
                  </a:path>
                </a:pathLst>
              </a:custGeom>
              <a:noFill/>
              <a:ln w="158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93" name="Line 58">
                <a:extLst>
                  <a:ext uri="{FF2B5EF4-FFF2-40B4-BE49-F238E27FC236}">
                    <a16:creationId xmlns:a16="http://schemas.microsoft.com/office/drawing/2014/main" id="{F0A5EBE2-8AD1-4442-9DD9-10258DE3C4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3" y="0"/>
                <a:ext cx="0" cy="725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0794" name="Line 59">
                <a:extLst>
                  <a:ext uri="{FF2B5EF4-FFF2-40B4-BE49-F238E27FC236}">
                    <a16:creationId xmlns:a16="http://schemas.microsoft.com/office/drawing/2014/main" id="{2A27C458-751A-4FF1-8B37-34F14071A1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4" y="0"/>
                <a:ext cx="0" cy="725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30790" name="Line 60">
              <a:extLst>
                <a:ext uri="{FF2B5EF4-FFF2-40B4-BE49-F238E27FC236}">
                  <a16:creationId xmlns:a16="http://schemas.microsoft.com/office/drawing/2014/main" id="{FAAFABE1-3E3A-4EC6-9C50-65811D0DB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742"/>
              <a:ext cx="1247" cy="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14" name="Group 74">
            <a:extLst>
              <a:ext uri="{FF2B5EF4-FFF2-40B4-BE49-F238E27FC236}">
                <a16:creationId xmlns:a16="http://schemas.microsoft.com/office/drawing/2014/main" id="{943685E5-0969-42F1-B0A4-47E1DACC928E}"/>
              </a:ext>
            </a:extLst>
          </p:cNvPr>
          <p:cNvGrpSpPr>
            <a:grpSpLocks/>
          </p:cNvGrpSpPr>
          <p:nvPr/>
        </p:nvGrpSpPr>
        <p:grpSpPr bwMode="auto">
          <a:xfrm>
            <a:off x="6375136" y="4126178"/>
            <a:ext cx="1103313" cy="1127125"/>
            <a:chOff x="0" y="0"/>
            <a:chExt cx="834" cy="852"/>
          </a:xfrm>
        </p:grpSpPr>
        <p:sp>
          <p:nvSpPr>
            <p:cNvPr id="30779" name="Text Box 75">
              <a:extLst>
                <a:ext uri="{FF2B5EF4-FFF2-40B4-BE49-F238E27FC236}">
                  <a16:creationId xmlns:a16="http://schemas.microsoft.com/office/drawing/2014/main" id="{34C5A27D-2495-411C-B1D6-4938F47C1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8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67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恰可分辨</a:t>
              </a:r>
            </a:p>
          </p:txBody>
        </p:sp>
        <p:sp>
          <p:nvSpPr>
            <p:cNvPr id="30780" name="Rectangle 76">
              <a:extLst>
                <a:ext uri="{FF2B5EF4-FFF2-40B4-BE49-F238E27FC236}">
                  <a16:creationId xmlns:a16="http://schemas.microsoft.com/office/drawing/2014/main" id="{8EBAF77A-3BAD-4CC7-8089-8B917791C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" y="285"/>
              <a:ext cx="680" cy="567"/>
            </a:xfrm>
            <a:prstGeom prst="rect">
              <a:avLst/>
            </a:prstGeom>
            <a:solidFill>
              <a:srgbClr val="1C1C1C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81" name="Oval 77">
              <a:extLst>
                <a:ext uri="{FF2B5EF4-FFF2-40B4-BE49-F238E27FC236}">
                  <a16:creationId xmlns:a16="http://schemas.microsoft.com/office/drawing/2014/main" id="{311B5840-59F7-4946-848C-8F7A1FF13B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048965">
              <a:off x="154" y="353"/>
              <a:ext cx="425" cy="453"/>
            </a:xfrm>
            <a:prstGeom prst="ellipse">
              <a:avLst/>
            </a:prstGeom>
            <a:gradFill rotWithShape="0">
              <a:gsLst>
                <a:gs pos="0">
                  <a:srgbClr val="696969"/>
                </a:gs>
                <a:gs pos="100000">
                  <a:srgbClr val="212121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grpSp>
          <p:nvGrpSpPr>
            <p:cNvPr id="30782" name="Group 78">
              <a:extLst>
                <a:ext uri="{FF2B5EF4-FFF2-40B4-BE49-F238E27FC236}">
                  <a16:creationId xmlns:a16="http://schemas.microsoft.com/office/drawing/2014/main" id="{1301F298-B630-4558-9D6E-46B8AE5F6E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" y="477"/>
              <a:ext cx="126" cy="153"/>
              <a:chOff x="0" y="0"/>
              <a:chExt cx="327" cy="319"/>
            </a:xfrm>
          </p:grpSpPr>
          <p:sp>
            <p:nvSpPr>
              <p:cNvPr id="30786" name="Oval 79">
                <a:extLst>
                  <a:ext uri="{FF2B5EF4-FFF2-40B4-BE49-F238E27FC236}">
                    <a16:creationId xmlns:a16="http://schemas.microsoft.com/office/drawing/2014/main" id="{55B29326-83AB-4DA6-997B-775E057186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" y="85"/>
                <a:ext cx="148" cy="144"/>
              </a:xfrm>
              <a:prstGeom prst="ellipse">
                <a:avLst/>
              </a:prstGeom>
              <a:gradFill rotWithShape="0">
                <a:gsLst>
                  <a:gs pos="0">
                    <a:srgbClr val="F5F5F5"/>
                  </a:gs>
                  <a:gs pos="100000">
                    <a:srgbClr val="CACACA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87" name="AutoShape 80">
                <a:extLst>
                  <a:ext uri="{FF2B5EF4-FFF2-40B4-BE49-F238E27FC236}">
                    <a16:creationId xmlns:a16="http://schemas.microsoft.com/office/drawing/2014/main" id="{4DED91E3-7C55-4DF0-AE71-1160F0153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" y="35"/>
                <a:ext cx="254" cy="2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46 w 21600"/>
                  <a:gd name="T25" fmla="*/ 3148 h 21600"/>
                  <a:gd name="T26" fmla="*/ 18454 w 21600"/>
                  <a:gd name="T27" fmla="*/ 1845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721" y="10800"/>
                    </a:moveTo>
                    <a:cubicBezTo>
                      <a:pt x="2721" y="15262"/>
                      <a:pt x="6338" y="18879"/>
                      <a:pt x="10800" y="18879"/>
                    </a:cubicBezTo>
                    <a:cubicBezTo>
                      <a:pt x="15262" y="18879"/>
                      <a:pt x="18879" y="15262"/>
                      <a:pt x="18879" y="10800"/>
                    </a:cubicBezTo>
                    <a:cubicBezTo>
                      <a:pt x="18879" y="6338"/>
                      <a:pt x="15262" y="2721"/>
                      <a:pt x="10800" y="2721"/>
                    </a:cubicBezTo>
                    <a:cubicBezTo>
                      <a:pt x="6338" y="2721"/>
                      <a:pt x="2721" y="6338"/>
                      <a:pt x="2721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88" name="AutoShape 81">
                <a:extLst>
                  <a:ext uri="{FF2B5EF4-FFF2-40B4-BE49-F238E27FC236}">
                    <a16:creationId xmlns:a16="http://schemas.microsoft.com/office/drawing/2014/main" id="{C09749CB-734E-4C23-BD4E-C031AB384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327" cy="3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71 w 21600"/>
                  <a:gd name="T25" fmla="*/ 3182 h 21600"/>
                  <a:gd name="T26" fmla="*/ 18429 w 21600"/>
                  <a:gd name="T27" fmla="*/ 18418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321" y="10800"/>
                    </a:moveTo>
                    <a:cubicBezTo>
                      <a:pt x="1321" y="16035"/>
                      <a:pt x="5565" y="20279"/>
                      <a:pt x="10800" y="20279"/>
                    </a:cubicBezTo>
                    <a:cubicBezTo>
                      <a:pt x="16035" y="20279"/>
                      <a:pt x="20279" y="16035"/>
                      <a:pt x="20279" y="10800"/>
                    </a:cubicBezTo>
                    <a:cubicBezTo>
                      <a:pt x="20279" y="5565"/>
                      <a:pt x="16035" y="1321"/>
                      <a:pt x="10800" y="1321"/>
                    </a:cubicBezTo>
                    <a:cubicBezTo>
                      <a:pt x="5565" y="1321"/>
                      <a:pt x="1321" y="5565"/>
                      <a:pt x="1321" y="10800"/>
                    </a:cubicBez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0783" name="Oval 82">
              <a:extLst>
                <a:ext uri="{FF2B5EF4-FFF2-40B4-BE49-F238E27FC236}">
                  <a16:creationId xmlns:a16="http://schemas.microsoft.com/office/drawing/2014/main" id="{245D9075-B305-42B2-A47C-8D4DE3671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" y="563"/>
              <a:ext cx="57" cy="69"/>
            </a:xfrm>
            <a:prstGeom prst="ellipse">
              <a:avLst/>
            </a:prstGeom>
            <a:gradFill rotWithShape="0">
              <a:gsLst>
                <a:gs pos="0">
                  <a:srgbClr val="F5F5F5"/>
                </a:gs>
                <a:gs pos="100000">
                  <a:srgbClr val="CACACA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84" name="AutoShape 83">
              <a:extLst>
                <a:ext uri="{FF2B5EF4-FFF2-40B4-BE49-F238E27FC236}">
                  <a16:creationId xmlns:a16="http://schemas.microsoft.com/office/drawing/2014/main" id="{77947D43-5D06-4E90-81A5-2769FABFA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" y="539"/>
              <a:ext cx="98" cy="1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086 w 21600"/>
                <a:gd name="T25" fmla="*/ 3086 h 21600"/>
                <a:gd name="T26" fmla="*/ 18514 w 21600"/>
                <a:gd name="T27" fmla="*/ 18514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721" y="10800"/>
                  </a:moveTo>
                  <a:cubicBezTo>
                    <a:pt x="2721" y="15262"/>
                    <a:pt x="6338" y="18879"/>
                    <a:pt x="10800" y="18879"/>
                  </a:cubicBezTo>
                  <a:cubicBezTo>
                    <a:pt x="15262" y="18879"/>
                    <a:pt x="18879" y="15262"/>
                    <a:pt x="18879" y="10800"/>
                  </a:cubicBezTo>
                  <a:cubicBezTo>
                    <a:pt x="18879" y="6338"/>
                    <a:pt x="15262" y="2721"/>
                    <a:pt x="10800" y="2721"/>
                  </a:cubicBezTo>
                  <a:cubicBezTo>
                    <a:pt x="6338" y="2721"/>
                    <a:pt x="2721" y="6338"/>
                    <a:pt x="2721" y="1080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85" name="Arc 84">
              <a:extLst>
                <a:ext uri="{FF2B5EF4-FFF2-40B4-BE49-F238E27FC236}">
                  <a16:creationId xmlns:a16="http://schemas.microsoft.com/office/drawing/2014/main" id="{7FA21816-2616-4C8A-90FA-285494E20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" y="541"/>
              <a:ext cx="120" cy="144"/>
            </a:xfrm>
            <a:custGeom>
              <a:avLst/>
              <a:gdLst>
                <a:gd name="T0" fmla="*/ 0 w 43200"/>
                <a:gd name="T1" fmla="*/ 0 h 43163"/>
                <a:gd name="T2" fmla="*/ 0 w 43200"/>
                <a:gd name="T3" fmla="*/ 0 h 43163"/>
                <a:gd name="T4" fmla="*/ 0 w 43200"/>
                <a:gd name="T5" fmla="*/ 0 h 43163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163"/>
                <a:gd name="T11" fmla="*/ 43200 w 43200"/>
                <a:gd name="T12" fmla="*/ 43163 h 431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163" fill="none" extrusionOk="0">
                  <a:moveTo>
                    <a:pt x="22868" y="0"/>
                  </a:moveTo>
                  <a:cubicBezTo>
                    <a:pt x="34285" y="672"/>
                    <a:pt x="43200" y="10126"/>
                    <a:pt x="43200" y="21563"/>
                  </a:cubicBezTo>
                  <a:cubicBezTo>
                    <a:pt x="43200" y="33492"/>
                    <a:pt x="33529" y="43163"/>
                    <a:pt x="21600" y="43163"/>
                  </a:cubicBezTo>
                  <a:cubicBezTo>
                    <a:pt x="9670" y="43163"/>
                    <a:pt x="0" y="33492"/>
                    <a:pt x="0" y="21563"/>
                  </a:cubicBezTo>
                  <a:cubicBezTo>
                    <a:pt x="-1" y="19201"/>
                    <a:pt x="387" y="16856"/>
                    <a:pt x="1146" y="14620"/>
                  </a:cubicBezTo>
                </a:path>
                <a:path w="43200" h="43163" stroke="0" extrusionOk="0">
                  <a:moveTo>
                    <a:pt x="22868" y="0"/>
                  </a:moveTo>
                  <a:cubicBezTo>
                    <a:pt x="34285" y="672"/>
                    <a:pt x="43200" y="10126"/>
                    <a:pt x="43200" y="21563"/>
                  </a:cubicBezTo>
                  <a:cubicBezTo>
                    <a:pt x="43200" y="33492"/>
                    <a:pt x="33529" y="43163"/>
                    <a:pt x="21600" y="43163"/>
                  </a:cubicBezTo>
                  <a:cubicBezTo>
                    <a:pt x="9670" y="43163"/>
                    <a:pt x="0" y="33492"/>
                    <a:pt x="0" y="21563"/>
                  </a:cubicBezTo>
                  <a:cubicBezTo>
                    <a:pt x="-1" y="19201"/>
                    <a:pt x="387" y="16856"/>
                    <a:pt x="1146" y="14620"/>
                  </a:cubicBezTo>
                  <a:lnTo>
                    <a:pt x="21600" y="21563"/>
                  </a:lnTo>
                  <a:lnTo>
                    <a:pt x="22868" y="0"/>
                  </a:lnTo>
                  <a:close/>
                </a:path>
              </a:pathLst>
            </a:custGeom>
            <a:noFill/>
            <a:ln w="28575">
              <a:solidFill>
                <a:srgbClr val="5F5F5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grpSp>
        <p:nvGrpSpPr>
          <p:cNvPr id="16" name="Group 85">
            <a:extLst>
              <a:ext uri="{FF2B5EF4-FFF2-40B4-BE49-F238E27FC236}">
                <a16:creationId xmlns:a16="http://schemas.microsoft.com/office/drawing/2014/main" id="{819BD98E-58C2-4A0F-B96C-3B1A8C829C24}"/>
              </a:ext>
            </a:extLst>
          </p:cNvPr>
          <p:cNvGrpSpPr>
            <a:grpSpLocks/>
          </p:cNvGrpSpPr>
          <p:nvPr/>
        </p:nvGrpSpPr>
        <p:grpSpPr bwMode="auto">
          <a:xfrm>
            <a:off x="6369844" y="549011"/>
            <a:ext cx="1178718" cy="1128448"/>
            <a:chOff x="0" y="0"/>
            <a:chExt cx="891" cy="853"/>
          </a:xfrm>
        </p:grpSpPr>
        <p:grpSp>
          <p:nvGrpSpPr>
            <p:cNvPr id="30768" name="Group 86">
              <a:extLst>
                <a:ext uri="{FF2B5EF4-FFF2-40B4-BE49-F238E27FC236}">
                  <a16:creationId xmlns:a16="http://schemas.microsoft.com/office/drawing/2014/main" id="{2FA7E39F-E2C9-41F2-BA84-A246444B38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" y="286"/>
              <a:ext cx="680" cy="567"/>
              <a:chOff x="0" y="0"/>
              <a:chExt cx="680" cy="567"/>
            </a:xfrm>
          </p:grpSpPr>
          <p:sp>
            <p:nvSpPr>
              <p:cNvPr id="30770" name="Rectangle 87">
                <a:extLst>
                  <a:ext uri="{FF2B5EF4-FFF2-40B4-BE49-F238E27FC236}">
                    <a16:creationId xmlns:a16="http://schemas.microsoft.com/office/drawing/2014/main" id="{CD09D722-A4A8-4B0B-B075-9BD8C51FE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0" cy="567"/>
              </a:xfrm>
              <a:prstGeom prst="rect">
                <a:avLst/>
              </a:prstGeom>
              <a:solidFill>
                <a:srgbClr val="1C1C1C"/>
              </a:solidFill>
              <a:ln w="9525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71" name="Oval 88">
                <a:extLst>
                  <a:ext uri="{FF2B5EF4-FFF2-40B4-BE49-F238E27FC236}">
                    <a16:creationId xmlns:a16="http://schemas.microsoft.com/office/drawing/2014/main" id="{43EBA175-AB1C-4F73-82E6-B4B069E22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048965">
                <a:off x="126" y="36"/>
                <a:ext cx="425" cy="453"/>
              </a:xfrm>
              <a:prstGeom prst="ellipse">
                <a:avLst/>
              </a:prstGeom>
              <a:gradFill rotWithShape="0">
                <a:gsLst>
                  <a:gs pos="0">
                    <a:srgbClr val="696969"/>
                  </a:gs>
                  <a:gs pos="100000">
                    <a:srgbClr val="21212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grpSp>
            <p:nvGrpSpPr>
              <p:cNvPr id="30772" name="Group 89">
                <a:extLst>
                  <a:ext uri="{FF2B5EF4-FFF2-40B4-BE49-F238E27FC236}">
                    <a16:creationId xmlns:a16="http://schemas.microsoft.com/office/drawing/2014/main" id="{40802F73-C627-4F94-BFFB-5C21AC5C00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" y="136"/>
                <a:ext cx="126" cy="153"/>
                <a:chOff x="0" y="0"/>
                <a:chExt cx="327" cy="319"/>
              </a:xfrm>
            </p:grpSpPr>
            <p:sp>
              <p:nvSpPr>
                <p:cNvPr id="30776" name="Oval 90">
                  <a:extLst>
                    <a:ext uri="{FF2B5EF4-FFF2-40B4-BE49-F238E27FC236}">
                      <a16:creationId xmlns:a16="http://schemas.microsoft.com/office/drawing/2014/main" id="{34B480BD-F0A0-487E-8F50-0926E4F1A3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" y="85"/>
                  <a:ext cx="148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5F5F5"/>
                    </a:gs>
                    <a:gs pos="100000">
                      <a:srgbClr val="CACACA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30777" name="AutoShape 91">
                  <a:extLst>
                    <a:ext uri="{FF2B5EF4-FFF2-40B4-BE49-F238E27FC236}">
                      <a16:creationId xmlns:a16="http://schemas.microsoft.com/office/drawing/2014/main" id="{1E12DE2A-F2A4-4B01-9B55-75D4C81839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" y="35"/>
                  <a:ext cx="254" cy="24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46 w 21600"/>
                    <a:gd name="T25" fmla="*/ 3148 h 21600"/>
                    <a:gd name="T26" fmla="*/ 18454 w 21600"/>
                    <a:gd name="T27" fmla="*/ 18452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2721" y="10800"/>
                      </a:moveTo>
                      <a:cubicBezTo>
                        <a:pt x="2721" y="15262"/>
                        <a:pt x="6338" y="18879"/>
                        <a:pt x="10800" y="18879"/>
                      </a:cubicBezTo>
                      <a:cubicBezTo>
                        <a:pt x="15262" y="18879"/>
                        <a:pt x="18879" y="15262"/>
                        <a:pt x="18879" y="10800"/>
                      </a:cubicBezTo>
                      <a:cubicBezTo>
                        <a:pt x="18879" y="6338"/>
                        <a:pt x="15262" y="2721"/>
                        <a:pt x="10800" y="2721"/>
                      </a:cubicBezTo>
                      <a:cubicBezTo>
                        <a:pt x="6338" y="2721"/>
                        <a:pt x="2721" y="6338"/>
                        <a:pt x="2721" y="10800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30778" name="AutoShape 92">
                  <a:extLst>
                    <a:ext uri="{FF2B5EF4-FFF2-40B4-BE49-F238E27FC236}">
                      <a16:creationId xmlns:a16="http://schemas.microsoft.com/office/drawing/2014/main" id="{B42BDF25-96B7-4F94-8494-5BAB1473E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27" cy="31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1 w 21600"/>
                    <a:gd name="T25" fmla="*/ 3182 h 21600"/>
                    <a:gd name="T26" fmla="*/ 18429 w 21600"/>
                    <a:gd name="T27" fmla="*/ 18418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1321" y="10800"/>
                      </a:moveTo>
                      <a:cubicBezTo>
                        <a:pt x="1321" y="16035"/>
                        <a:pt x="5565" y="20279"/>
                        <a:pt x="10800" y="20279"/>
                      </a:cubicBezTo>
                      <a:cubicBezTo>
                        <a:pt x="16035" y="20279"/>
                        <a:pt x="20279" y="16035"/>
                        <a:pt x="20279" y="10800"/>
                      </a:cubicBezTo>
                      <a:cubicBezTo>
                        <a:pt x="20279" y="5565"/>
                        <a:pt x="16035" y="1321"/>
                        <a:pt x="10800" y="1321"/>
                      </a:cubicBezTo>
                      <a:cubicBezTo>
                        <a:pt x="5565" y="1321"/>
                        <a:pt x="1321" y="5565"/>
                        <a:pt x="1321" y="10800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</p:grpSp>
          <p:sp>
            <p:nvSpPr>
              <p:cNvPr id="30773" name="Oval 93">
                <a:extLst>
                  <a:ext uri="{FF2B5EF4-FFF2-40B4-BE49-F238E27FC236}">
                    <a16:creationId xmlns:a16="http://schemas.microsoft.com/office/drawing/2014/main" id="{76749319-15C0-4F1B-BB83-CC6862326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" y="258"/>
                <a:ext cx="57" cy="69"/>
              </a:xfrm>
              <a:prstGeom prst="ellipse">
                <a:avLst/>
              </a:prstGeom>
              <a:gradFill rotWithShape="0">
                <a:gsLst>
                  <a:gs pos="0">
                    <a:srgbClr val="F5F5F5"/>
                  </a:gs>
                  <a:gs pos="100000">
                    <a:srgbClr val="CACACA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74" name="AutoShape 94">
                <a:extLst>
                  <a:ext uri="{FF2B5EF4-FFF2-40B4-BE49-F238E27FC236}">
                    <a16:creationId xmlns:a16="http://schemas.microsoft.com/office/drawing/2014/main" id="{55631F73-443C-4B8B-A187-AB2C5BC68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" y="234"/>
                <a:ext cx="98" cy="1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086 w 21600"/>
                  <a:gd name="T25" fmla="*/ 3086 h 21600"/>
                  <a:gd name="T26" fmla="*/ 18514 w 21600"/>
                  <a:gd name="T27" fmla="*/ 1851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721" y="10800"/>
                    </a:moveTo>
                    <a:cubicBezTo>
                      <a:pt x="2721" y="15262"/>
                      <a:pt x="6338" y="18879"/>
                      <a:pt x="10800" y="18879"/>
                    </a:cubicBezTo>
                    <a:cubicBezTo>
                      <a:pt x="15262" y="18879"/>
                      <a:pt x="18879" y="15262"/>
                      <a:pt x="18879" y="10800"/>
                    </a:cubicBezTo>
                    <a:cubicBezTo>
                      <a:pt x="18879" y="6338"/>
                      <a:pt x="15262" y="2721"/>
                      <a:pt x="10800" y="2721"/>
                    </a:cubicBezTo>
                    <a:cubicBezTo>
                      <a:pt x="6338" y="2721"/>
                      <a:pt x="2721" y="6338"/>
                      <a:pt x="2721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75" name="Arc 95">
                <a:extLst>
                  <a:ext uri="{FF2B5EF4-FFF2-40B4-BE49-F238E27FC236}">
                    <a16:creationId xmlns:a16="http://schemas.microsoft.com/office/drawing/2014/main" id="{E80B6798-421F-46FE-9068-4845BF718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" y="224"/>
                <a:ext cx="119" cy="144"/>
              </a:xfrm>
              <a:custGeom>
                <a:avLst/>
                <a:gdLst>
                  <a:gd name="T0" fmla="*/ 0 w 43200"/>
                  <a:gd name="T1" fmla="*/ 0 h 43163"/>
                  <a:gd name="T2" fmla="*/ 0 w 43200"/>
                  <a:gd name="T3" fmla="*/ 0 h 43163"/>
                  <a:gd name="T4" fmla="*/ 0 w 43200"/>
                  <a:gd name="T5" fmla="*/ 0 h 4316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63"/>
                  <a:gd name="T11" fmla="*/ 43200 w 43200"/>
                  <a:gd name="T12" fmla="*/ 43163 h 431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63" fill="none" extrusionOk="0">
                    <a:moveTo>
                      <a:pt x="22868" y="0"/>
                    </a:moveTo>
                    <a:cubicBezTo>
                      <a:pt x="34285" y="672"/>
                      <a:pt x="43200" y="10126"/>
                      <a:pt x="43200" y="21563"/>
                    </a:cubicBezTo>
                    <a:cubicBezTo>
                      <a:pt x="43200" y="33492"/>
                      <a:pt x="33529" y="43163"/>
                      <a:pt x="21600" y="43163"/>
                    </a:cubicBezTo>
                    <a:cubicBezTo>
                      <a:pt x="9670" y="43163"/>
                      <a:pt x="0" y="33492"/>
                      <a:pt x="0" y="21563"/>
                    </a:cubicBezTo>
                    <a:cubicBezTo>
                      <a:pt x="-1" y="19201"/>
                      <a:pt x="387" y="16856"/>
                      <a:pt x="1146" y="14620"/>
                    </a:cubicBezTo>
                  </a:path>
                  <a:path w="43200" h="43163" stroke="0" extrusionOk="0">
                    <a:moveTo>
                      <a:pt x="22868" y="0"/>
                    </a:moveTo>
                    <a:cubicBezTo>
                      <a:pt x="34285" y="672"/>
                      <a:pt x="43200" y="10126"/>
                      <a:pt x="43200" y="21563"/>
                    </a:cubicBezTo>
                    <a:cubicBezTo>
                      <a:pt x="43200" y="33492"/>
                      <a:pt x="33529" y="43163"/>
                      <a:pt x="21600" y="43163"/>
                    </a:cubicBezTo>
                    <a:cubicBezTo>
                      <a:pt x="9670" y="43163"/>
                      <a:pt x="0" y="33492"/>
                      <a:pt x="0" y="21563"/>
                    </a:cubicBezTo>
                    <a:cubicBezTo>
                      <a:pt x="-1" y="19201"/>
                      <a:pt x="387" y="16856"/>
                      <a:pt x="1146" y="14620"/>
                    </a:cubicBezTo>
                    <a:lnTo>
                      <a:pt x="21600" y="21563"/>
                    </a:lnTo>
                    <a:lnTo>
                      <a:pt x="22868" y="0"/>
                    </a:lnTo>
                    <a:close/>
                  </a:path>
                </a:pathLst>
              </a:custGeom>
              <a:noFill/>
              <a:ln w="28575">
                <a:solidFill>
                  <a:srgbClr val="5F5F5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0769" name="Text Box 96">
              <a:extLst>
                <a:ext uri="{FF2B5EF4-FFF2-40B4-BE49-F238E27FC236}">
                  <a16:creationId xmlns:a16="http://schemas.microsoft.com/office/drawing/2014/main" id="{6632FDC2-3668-4ADD-B98D-4B4C390B1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89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67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可以分辨</a:t>
              </a:r>
            </a:p>
          </p:txBody>
        </p:sp>
      </p:grpSp>
      <p:grpSp>
        <p:nvGrpSpPr>
          <p:cNvPr id="19" name="组合 144">
            <a:extLst>
              <a:ext uri="{FF2B5EF4-FFF2-40B4-BE49-F238E27FC236}">
                <a16:creationId xmlns:a16="http://schemas.microsoft.com/office/drawing/2014/main" id="{4C25D818-3289-4658-BEF3-8CF0E12130A1}"/>
              </a:ext>
            </a:extLst>
          </p:cNvPr>
          <p:cNvGrpSpPr>
            <a:grpSpLocks/>
          </p:cNvGrpSpPr>
          <p:nvPr/>
        </p:nvGrpSpPr>
        <p:grpSpPr bwMode="auto">
          <a:xfrm>
            <a:off x="3255698" y="4681803"/>
            <a:ext cx="195792" cy="422010"/>
            <a:chOff x="5921863" y="2073243"/>
            <a:chExt cx="235602" cy="506218"/>
          </a:xfrm>
        </p:grpSpPr>
        <p:graphicFrame>
          <p:nvGraphicFramePr>
            <p:cNvPr id="30724" name="Object 29">
              <a:extLst>
                <a:ext uri="{FF2B5EF4-FFF2-40B4-BE49-F238E27FC236}">
                  <a16:creationId xmlns:a16="http://schemas.microsoft.com/office/drawing/2014/main" id="{5D4E47A5-6CDF-4CEA-A6B9-63922431F3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21863" y="2255866"/>
            <a:ext cx="235602" cy="323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64880" imgH="228600" progId="Equation.DSMT4">
                    <p:embed/>
                  </p:oleObj>
                </mc:Choice>
                <mc:Fallback>
                  <p:oleObj name="Equation" r:id="rId5" imgW="164880" imgH="228600" progId="Equation.DSMT4">
                    <p:embed/>
                    <p:pic>
                      <p:nvPicPr>
                        <p:cNvPr id="30724" name="Object 29">
                          <a:extLst>
                            <a:ext uri="{FF2B5EF4-FFF2-40B4-BE49-F238E27FC236}">
                              <a16:creationId xmlns:a16="http://schemas.microsoft.com/office/drawing/2014/main" id="{5D4E47A5-6CDF-4CEA-A6B9-63922431F3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1863" y="2255866"/>
                          <a:ext cx="235602" cy="3235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7" name="Arc 30">
              <a:extLst>
                <a:ext uri="{FF2B5EF4-FFF2-40B4-BE49-F238E27FC236}">
                  <a16:creationId xmlns:a16="http://schemas.microsoft.com/office/drawing/2014/main" id="{58C53445-E1EF-4B50-95AC-BAF83AEC494A}"/>
                </a:ext>
              </a:extLst>
            </p:cNvPr>
            <p:cNvSpPr>
              <a:spLocks/>
            </p:cNvSpPr>
            <p:nvPr/>
          </p:nvSpPr>
          <p:spPr bwMode="auto">
            <a:xfrm rot="2678942">
              <a:off x="5991983" y="2073243"/>
              <a:ext cx="71990" cy="71910"/>
            </a:xfrm>
            <a:custGeom>
              <a:avLst/>
              <a:gdLst>
                <a:gd name="T0" fmla="*/ 0 w 21600"/>
                <a:gd name="T1" fmla="*/ 0 h 20253"/>
                <a:gd name="T2" fmla="*/ 0 w 21600"/>
                <a:gd name="T3" fmla="*/ 0 h 20253"/>
                <a:gd name="T4" fmla="*/ 0 w 21600"/>
                <a:gd name="T5" fmla="*/ 0 h 2025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253"/>
                <a:gd name="T11" fmla="*/ 21600 w 21600"/>
                <a:gd name="T12" fmla="*/ 20253 h 202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253" fill="none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</a:path>
                <a:path w="21600" h="20253" stroke="0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  <a:lnTo>
                    <a:pt x="0" y="20253"/>
                  </a:lnTo>
                  <a:lnTo>
                    <a:pt x="7508" y="-1"/>
                  </a:lnTo>
                  <a:close/>
                </a:path>
              </a:pathLst>
            </a:cu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grpSp>
        <p:nvGrpSpPr>
          <p:cNvPr id="20" name="组合 144">
            <a:extLst>
              <a:ext uri="{FF2B5EF4-FFF2-40B4-BE49-F238E27FC236}">
                <a16:creationId xmlns:a16="http://schemas.microsoft.com/office/drawing/2014/main" id="{54F78D57-6AAF-4C75-8896-BDD369A42DAE}"/>
              </a:ext>
            </a:extLst>
          </p:cNvPr>
          <p:cNvGrpSpPr>
            <a:grpSpLocks/>
          </p:cNvGrpSpPr>
          <p:nvPr/>
        </p:nvGrpSpPr>
        <p:grpSpPr bwMode="auto">
          <a:xfrm>
            <a:off x="2879990" y="1074208"/>
            <a:ext cx="166688" cy="408782"/>
            <a:chOff x="5948861" y="2052151"/>
            <a:chExt cx="199930" cy="490420"/>
          </a:xfrm>
        </p:grpSpPr>
        <p:graphicFrame>
          <p:nvGraphicFramePr>
            <p:cNvPr id="4" name="Object 103">
              <a:extLst>
                <a:ext uri="{FF2B5EF4-FFF2-40B4-BE49-F238E27FC236}">
                  <a16:creationId xmlns:a16="http://schemas.microsoft.com/office/drawing/2014/main" id="{B4702259-8B9E-4A62-9BED-94AE5C530B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48861" y="2290474"/>
            <a:ext cx="180949" cy="252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6720" imgH="177480" progId="Equation.DSMT4">
                    <p:embed/>
                  </p:oleObj>
                </mc:Choice>
                <mc:Fallback>
                  <p:oleObj name="Equation" r:id="rId7" imgW="126720" imgH="177480" progId="Equation.DSMT4">
                    <p:embed/>
                    <p:pic>
                      <p:nvPicPr>
                        <p:cNvPr id="4" name="Object 103">
                          <a:extLst>
                            <a:ext uri="{FF2B5EF4-FFF2-40B4-BE49-F238E27FC236}">
                              <a16:creationId xmlns:a16="http://schemas.microsoft.com/office/drawing/2014/main" id="{B4702259-8B9E-4A62-9BED-94AE5C530B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8861" y="2290474"/>
                          <a:ext cx="180949" cy="2520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66" name="Arc 30">
              <a:extLst>
                <a:ext uri="{FF2B5EF4-FFF2-40B4-BE49-F238E27FC236}">
                  <a16:creationId xmlns:a16="http://schemas.microsoft.com/office/drawing/2014/main" id="{00BBBE95-19CB-4170-BE42-EED0DC122085}"/>
                </a:ext>
              </a:extLst>
            </p:cNvPr>
            <p:cNvSpPr>
              <a:spLocks/>
            </p:cNvSpPr>
            <p:nvPr/>
          </p:nvSpPr>
          <p:spPr bwMode="auto">
            <a:xfrm rot="2678942">
              <a:off x="6040807" y="2052151"/>
              <a:ext cx="107984" cy="107865"/>
            </a:xfrm>
            <a:custGeom>
              <a:avLst/>
              <a:gdLst>
                <a:gd name="T0" fmla="*/ 0 w 21600"/>
                <a:gd name="T1" fmla="*/ 0 h 20253"/>
                <a:gd name="T2" fmla="*/ 0 w 21600"/>
                <a:gd name="T3" fmla="*/ 0 h 20253"/>
                <a:gd name="T4" fmla="*/ 0 w 21600"/>
                <a:gd name="T5" fmla="*/ 0 h 2025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253"/>
                <a:gd name="T11" fmla="*/ 21600 w 21600"/>
                <a:gd name="T12" fmla="*/ 20253 h 202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253" fill="none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</a:path>
                <a:path w="21600" h="20253" stroke="0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  <a:lnTo>
                    <a:pt x="0" y="20253"/>
                  </a:lnTo>
                  <a:lnTo>
                    <a:pt x="7508" y="-1"/>
                  </a:lnTo>
                  <a:close/>
                </a:path>
              </a:pathLst>
            </a:cu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sp>
        <p:nvSpPr>
          <p:cNvPr id="105" name="未知">
            <a:extLst>
              <a:ext uri="{FF2B5EF4-FFF2-40B4-BE49-F238E27FC236}">
                <a16:creationId xmlns:a16="http://schemas.microsoft.com/office/drawing/2014/main" id="{2FA89E31-85D7-48D0-9CBD-6A22668D2FC4}"/>
              </a:ext>
            </a:extLst>
          </p:cNvPr>
          <p:cNvSpPr>
            <a:spLocks/>
          </p:cNvSpPr>
          <p:nvPr/>
        </p:nvSpPr>
        <p:spPr bwMode="auto">
          <a:xfrm>
            <a:off x="4878917" y="2310880"/>
            <a:ext cx="809625" cy="1091406"/>
          </a:xfrm>
          <a:custGeom>
            <a:avLst/>
            <a:gdLst>
              <a:gd name="T0" fmla="*/ 0 w 612"/>
              <a:gd name="T1" fmla="*/ 2147483647 h 825"/>
              <a:gd name="T2" fmla="*/ 2147483647 w 612"/>
              <a:gd name="T3" fmla="*/ 0 h 825"/>
              <a:gd name="T4" fmla="*/ 2147483647 w 612"/>
              <a:gd name="T5" fmla="*/ 2147483647 h 825"/>
              <a:gd name="T6" fmla="*/ 0 60000 65536"/>
              <a:gd name="T7" fmla="*/ 0 60000 65536"/>
              <a:gd name="T8" fmla="*/ 0 60000 65536"/>
              <a:gd name="T9" fmla="*/ 0 w 612"/>
              <a:gd name="T10" fmla="*/ 0 h 825"/>
              <a:gd name="T11" fmla="*/ 612 w 612"/>
              <a:gd name="T12" fmla="*/ 825 h 82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2" h="825">
                <a:moveTo>
                  <a:pt x="0" y="824"/>
                </a:moveTo>
                <a:cubicBezTo>
                  <a:pt x="53" y="687"/>
                  <a:pt x="218" y="0"/>
                  <a:pt x="320" y="0"/>
                </a:cubicBezTo>
                <a:cubicBezTo>
                  <a:pt x="423" y="0"/>
                  <a:pt x="551" y="653"/>
                  <a:pt x="612" y="825"/>
                </a:cubicBezTo>
              </a:path>
            </a:pathLst>
          </a:custGeom>
          <a:noFill/>
          <a:ln w="158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333"/>
          </a:p>
        </p:txBody>
      </p:sp>
      <p:grpSp>
        <p:nvGrpSpPr>
          <p:cNvPr id="21" name="Group 41">
            <a:extLst>
              <a:ext uri="{FF2B5EF4-FFF2-40B4-BE49-F238E27FC236}">
                <a16:creationId xmlns:a16="http://schemas.microsoft.com/office/drawing/2014/main" id="{DA36898A-080E-41B4-A3F1-0999902E27BF}"/>
              </a:ext>
            </a:extLst>
          </p:cNvPr>
          <p:cNvGrpSpPr>
            <a:grpSpLocks/>
          </p:cNvGrpSpPr>
          <p:nvPr/>
        </p:nvGrpSpPr>
        <p:grpSpPr bwMode="auto">
          <a:xfrm>
            <a:off x="1346729" y="2247379"/>
            <a:ext cx="2674938" cy="1333500"/>
            <a:chOff x="0" y="0"/>
            <a:chExt cx="2022" cy="1008"/>
          </a:xfrm>
        </p:grpSpPr>
        <p:sp>
          <p:nvSpPr>
            <p:cNvPr id="30752" name="AutoShape 42">
              <a:extLst>
                <a:ext uri="{FF2B5EF4-FFF2-40B4-BE49-F238E27FC236}">
                  <a16:creationId xmlns:a16="http://schemas.microsoft.com/office/drawing/2014/main" id="{C8F4B1B1-92F0-4A03-AD99-63BAEC2719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1302" y="288"/>
              <a:ext cx="1008" cy="432"/>
            </a:xfrm>
            <a:prstGeom prst="parallelogram">
              <a:avLst>
                <a:gd name="adj" fmla="val 58333"/>
              </a:avLst>
            </a:prstGeom>
            <a:solidFill>
              <a:srgbClr val="BDD7E5"/>
            </a:solidFill>
            <a:ln w="1270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53" name="Oval 43">
              <a:extLst>
                <a:ext uri="{FF2B5EF4-FFF2-40B4-BE49-F238E27FC236}">
                  <a16:creationId xmlns:a16="http://schemas.microsoft.com/office/drawing/2014/main" id="{519039B2-4FF4-4B34-9AC1-F6092CC61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360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54" name="Oval 44">
              <a:extLst>
                <a:ext uri="{FF2B5EF4-FFF2-40B4-BE49-F238E27FC236}">
                  <a16:creationId xmlns:a16="http://schemas.microsoft.com/office/drawing/2014/main" id="{61A7E816-9250-4B49-B873-9BF2ADDF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" y="411"/>
              <a:ext cx="102" cy="181"/>
            </a:xfrm>
            <a:prstGeom prst="ellipse">
              <a:avLst/>
            </a:prstGeom>
            <a:solidFill>
              <a:srgbClr val="FF3399">
                <a:alpha val="50195"/>
              </a:srgbClr>
            </a:solidFill>
            <a:ln w="15875">
              <a:solidFill>
                <a:srgbClr val="FF3399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110" name="Oval 45">
              <a:extLst>
                <a:ext uri="{FF2B5EF4-FFF2-40B4-BE49-F238E27FC236}">
                  <a16:creationId xmlns:a16="http://schemas.microsoft.com/office/drawing/2014/main" id="{34C90DE2-8AD4-42F5-8797-19CDDD69B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" y="200"/>
              <a:ext cx="114" cy="593"/>
            </a:xfrm>
            <a:prstGeom prst="ellipse">
              <a:avLst/>
            </a:prstGeom>
            <a:gradFill rotWithShape="1">
              <a:gsLst>
                <a:gs pos="0">
                  <a:srgbClr val="0066FF"/>
                </a:gs>
                <a:gs pos="50000">
                  <a:srgbClr val="99CCFF">
                    <a:alpha val="78000"/>
                  </a:srgbClr>
                </a:gs>
                <a:gs pos="100000">
                  <a:srgbClr val="0066FF"/>
                </a:gs>
              </a:gsLst>
              <a:lin ang="0" scaled="1"/>
            </a:gradFill>
            <a:ln w="12700" cmpd="sng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333"/>
            </a:p>
          </p:txBody>
        </p:sp>
        <p:grpSp>
          <p:nvGrpSpPr>
            <p:cNvPr id="30758" name="Group 46">
              <a:extLst>
                <a:ext uri="{FF2B5EF4-FFF2-40B4-BE49-F238E27FC236}">
                  <a16:creationId xmlns:a16="http://schemas.microsoft.com/office/drawing/2014/main" id="{031E1971-940E-4A81-A04C-29798AB4C6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" y="432"/>
              <a:ext cx="68" cy="68"/>
              <a:chOff x="0" y="0"/>
              <a:chExt cx="68" cy="68"/>
            </a:xfrm>
          </p:grpSpPr>
          <p:sp>
            <p:nvSpPr>
              <p:cNvPr id="30764" name="AutoShape 47">
                <a:extLst>
                  <a:ext uri="{FF2B5EF4-FFF2-40B4-BE49-F238E27FC236}">
                    <a16:creationId xmlns:a16="http://schemas.microsoft.com/office/drawing/2014/main" id="{3376C3D0-B5D9-4E4F-94DE-BF3424CD8C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65" name="Oval 48" descr="羊皮纸">
                <a:extLst>
                  <a:ext uri="{FF2B5EF4-FFF2-40B4-BE49-F238E27FC236}">
                    <a16:creationId xmlns:a16="http://schemas.microsoft.com/office/drawing/2014/main" id="{953C93D8-8906-4EE8-940F-42900AF26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grpSp>
          <p:nvGrpSpPr>
            <p:cNvPr id="30759" name="Group 49">
              <a:extLst>
                <a:ext uri="{FF2B5EF4-FFF2-40B4-BE49-F238E27FC236}">
                  <a16:creationId xmlns:a16="http://schemas.microsoft.com/office/drawing/2014/main" id="{04841FDE-8C8F-45E2-A8F3-0968FB58B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546"/>
              <a:ext cx="68" cy="68"/>
              <a:chOff x="0" y="0"/>
              <a:chExt cx="68" cy="68"/>
            </a:xfrm>
          </p:grpSpPr>
          <p:sp>
            <p:nvSpPr>
              <p:cNvPr id="30762" name="AutoShape 50">
                <a:extLst>
                  <a:ext uri="{FF2B5EF4-FFF2-40B4-BE49-F238E27FC236}">
                    <a16:creationId xmlns:a16="http://schemas.microsoft.com/office/drawing/2014/main" id="{9C1915F9-8BE8-42C6-AF02-14712450D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8" cy="68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0763" name="Oval 51" descr="羊皮纸">
                <a:extLst>
                  <a:ext uri="{FF2B5EF4-FFF2-40B4-BE49-F238E27FC236}">
                    <a16:creationId xmlns:a16="http://schemas.microsoft.com/office/drawing/2014/main" id="{BB0C5475-1425-4884-9139-7A486C8635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" y="17"/>
                <a:ext cx="34" cy="34"/>
              </a:xfrm>
              <a:prstGeom prst="ellipse">
                <a:avLst/>
              </a:prstGeom>
              <a:blipFill dpi="0" rotWithShape="1">
                <a:blip r:embed="rId4"/>
                <a:srcRect/>
                <a:tile tx="0" ty="0" sx="100000" sy="100000" flip="none" algn="tl"/>
              </a:blipFill>
              <a:ln w="158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0760" name="Line 52">
              <a:extLst>
                <a:ext uri="{FF2B5EF4-FFF2-40B4-BE49-F238E27FC236}">
                  <a16:creationId xmlns:a16="http://schemas.microsoft.com/office/drawing/2014/main" id="{C0AFF568-8CA1-488D-A650-E36B7D473A6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18140">
              <a:off x="80" y="448"/>
              <a:ext cx="1714" cy="8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0761" name="Line 53">
              <a:extLst>
                <a:ext uri="{FF2B5EF4-FFF2-40B4-BE49-F238E27FC236}">
                  <a16:creationId xmlns:a16="http://schemas.microsoft.com/office/drawing/2014/main" id="{020DFA88-D242-43DF-9557-4A9028FF98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80000" flipV="1">
              <a:off x="80" y="403"/>
              <a:ext cx="1704" cy="225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24" name="Group 61">
            <a:extLst>
              <a:ext uri="{FF2B5EF4-FFF2-40B4-BE49-F238E27FC236}">
                <a16:creationId xmlns:a16="http://schemas.microsoft.com/office/drawing/2014/main" id="{0012906B-C080-45BB-9356-6664C521C98E}"/>
              </a:ext>
            </a:extLst>
          </p:cNvPr>
          <p:cNvGrpSpPr>
            <a:grpSpLocks/>
          </p:cNvGrpSpPr>
          <p:nvPr/>
        </p:nvGrpSpPr>
        <p:grpSpPr bwMode="auto">
          <a:xfrm>
            <a:off x="4512469" y="2562234"/>
            <a:ext cx="1649677" cy="1076854"/>
            <a:chOff x="0" y="0"/>
            <a:chExt cx="1247" cy="814"/>
          </a:xfrm>
        </p:grpSpPr>
        <p:sp>
          <p:nvSpPr>
            <p:cNvPr id="30745" name="未知">
              <a:extLst>
                <a:ext uri="{FF2B5EF4-FFF2-40B4-BE49-F238E27FC236}">
                  <a16:creationId xmlns:a16="http://schemas.microsoft.com/office/drawing/2014/main" id="{B9ECA712-6BA2-42A8-BD54-3B6FAF8EE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" y="6"/>
              <a:ext cx="827" cy="808"/>
            </a:xfrm>
            <a:custGeom>
              <a:avLst/>
              <a:gdLst>
                <a:gd name="T0" fmla="*/ 0 w 816"/>
                <a:gd name="T1" fmla="*/ 716 h 808"/>
                <a:gd name="T2" fmla="*/ 172 w 816"/>
                <a:gd name="T3" fmla="*/ 588 h 808"/>
                <a:gd name="T4" fmla="*/ 341 w 816"/>
                <a:gd name="T5" fmla="*/ 708 h 808"/>
                <a:gd name="T6" fmla="*/ 716 w 816"/>
                <a:gd name="T7" fmla="*/ 0 h 808"/>
                <a:gd name="T8" fmla="*/ 1037 w 816"/>
                <a:gd name="T9" fmla="*/ 707 h 808"/>
                <a:gd name="T10" fmla="*/ 1235 w 816"/>
                <a:gd name="T11" fmla="*/ 606 h 808"/>
                <a:gd name="T12" fmla="*/ 1413 w 816"/>
                <a:gd name="T13" fmla="*/ 717 h 8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6"/>
                <a:gd name="T22" fmla="*/ 0 h 808"/>
                <a:gd name="T23" fmla="*/ 816 w 816"/>
                <a:gd name="T24" fmla="*/ 808 h 8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6" h="808">
                  <a:moveTo>
                    <a:pt x="0" y="716"/>
                  </a:moveTo>
                  <a:cubicBezTo>
                    <a:pt x="17" y="695"/>
                    <a:pt x="68" y="589"/>
                    <a:pt x="101" y="588"/>
                  </a:cubicBezTo>
                  <a:cubicBezTo>
                    <a:pt x="134" y="587"/>
                    <a:pt x="145" y="806"/>
                    <a:pt x="197" y="708"/>
                  </a:cubicBezTo>
                  <a:cubicBezTo>
                    <a:pt x="249" y="610"/>
                    <a:pt x="346" y="0"/>
                    <a:pt x="413" y="0"/>
                  </a:cubicBezTo>
                  <a:cubicBezTo>
                    <a:pt x="482" y="3"/>
                    <a:pt x="549" y="606"/>
                    <a:pt x="599" y="707"/>
                  </a:cubicBezTo>
                  <a:cubicBezTo>
                    <a:pt x="649" y="808"/>
                    <a:pt x="677" y="604"/>
                    <a:pt x="713" y="606"/>
                  </a:cubicBezTo>
                  <a:cubicBezTo>
                    <a:pt x="747" y="605"/>
                    <a:pt x="795" y="694"/>
                    <a:pt x="816" y="717"/>
                  </a:cubicBezTo>
                </a:path>
              </a:pathLst>
            </a:custGeom>
            <a:noFill/>
            <a:ln w="15875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grpSp>
          <p:nvGrpSpPr>
            <p:cNvPr id="30746" name="Group 63">
              <a:extLst>
                <a:ext uri="{FF2B5EF4-FFF2-40B4-BE49-F238E27FC236}">
                  <a16:creationId xmlns:a16="http://schemas.microsoft.com/office/drawing/2014/main" id="{E016A732-69B1-4A72-B67F-97523C8B65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247" cy="808"/>
              <a:chOff x="0" y="0"/>
              <a:chExt cx="1247" cy="808"/>
            </a:xfrm>
          </p:grpSpPr>
          <p:sp>
            <p:nvSpPr>
              <p:cNvPr id="30747" name="Line 64">
                <a:extLst>
                  <a:ext uri="{FF2B5EF4-FFF2-40B4-BE49-F238E27FC236}">
                    <a16:creationId xmlns:a16="http://schemas.microsoft.com/office/drawing/2014/main" id="{B571F689-65AC-4A99-A7BF-2CEC43A296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08" y="0"/>
                <a:ext cx="0" cy="725"/>
              </a:xfrm>
              <a:prstGeom prst="line">
                <a:avLst/>
              </a:prstGeom>
              <a:noFill/>
              <a:ln w="9525">
                <a:solidFill>
                  <a:srgbClr val="008000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0748" name="Line 65">
                <a:extLst>
                  <a:ext uri="{FF2B5EF4-FFF2-40B4-BE49-F238E27FC236}">
                    <a16:creationId xmlns:a16="http://schemas.microsoft.com/office/drawing/2014/main" id="{65AC1727-AE1D-499E-9E6F-B1EBE96114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" y="0"/>
                <a:ext cx="0" cy="725"/>
              </a:xfrm>
              <a:prstGeom prst="line">
                <a:avLst/>
              </a:prstGeom>
              <a:noFill/>
              <a:ln w="9525">
                <a:solidFill>
                  <a:srgbClr val="3333FF"/>
                </a:solidFill>
                <a:prstDash val="lg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pSp>
            <p:nvGrpSpPr>
              <p:cNvPr id="30749" name="Group 66">
                <a:extLst>
                  <a:ext uri="{FF2B5EF4-FFF2-40B4-BE49-F238E27FC236}">
                    <a16:creationId xmlns:a16="http://schemas.microsoft.com/office/drawing/2014/main" id="{3DF3AEEA-8306-4ACB-8791-D14D61D2C0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1247" cy="808"/>
                <a:chOff x="0" y="0"/>
                <a:chExt cx="1247" cy="808"/>
              </a:xfrm>
            </p:grpSpPr>
            <p:sp>
              <p:nvSpPr>
                <p:cNvPr id="30750" name="未知">
                  <a:extLst>
                    <a:ext uri="{FF2B5EF4-FFF2-40B4-BE49-F238E27FC236}">
                      <a16:creationId xmlns:a16="http://schemas.microsoft.com/office/drawing/2014/main" id="{B0295FC7-7B24-4DA8-A6B3-D69F90BFD4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" y="0"/>
                  <a:ext cx="827" cy="808"/>
                </a:xfrm>
                <a:custGeom>
                  <a:avLst/>
                  <a:gdLst>
                    <a:gd name="T0" fmla="*/ 0 w 816"/>
                    <a:gd name="T1" fmla="*/ 716 h 808"/>
                    <a:gd name="T2" fmla="*/ 172 w 816"/>
                    <a:gd name="T3" fmla="*/ 588 h 808"/>
                    <a:gd name="T4" fmla="*/ 341 w 816"/>
                    <a:gd name="T5" fmla="*/ 708 h 808"/>
                    <a:gd name="T6" fmla="*/ 716 w 816"/>
                    <a:gd name="T7" fmla="*/ 0 h 808"/>
                    <a:gd name="T8" fmla="*/ 1037 w 816"/>
                    <a:gd name="T9" fmla="*/ 707 h 808"/>
                    <a:gd name="T10" fmla="*/ 1235 w 816"/>
                    <a:gd name="T11" fmla="*/ 606 h 808"/>
                    <a:gd name="T12" fmla="*/ 1413 w 816"/>
                    <a:gd name="T13" fmla="*/ 717 h 8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16"/>
                    <a:gd name="T22" fmla="*/ 0 h 808"/>
                    <a:gd name="T23" fmla="*/ 816 w 816"/>
                    <a:gd name="T24" fmla="*/ 808 h 8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16" h="808">
                      <a:moveTo>
                        <a:pt x="0" y="716"/>
                      </a:moveTo>
                      <a:cubicBezTo>
                        <a:pt x="17" y="695"/>
                        <a:pt x="68" y="589"/>
                        <a:pt x="101" y="588"/>
                      </a:cubicBezTo>
                      <a:cubicBezTo>
                        <a:pt x="134" y="587"/>
                        <a:pt x="145" y="806"/>
                        <a:pt x="197" y="708"/>
                      </a:cubicBezTo>
                      <a:cubicBezTo>
                        <a:pt x="249" y="610"/>
                        <a:pt x="346" y="0"/>
                        <a:pt x="413" y="0"/>
                      </a:cubicBezTo>
                      <a:cubicBezTo>
                        <a:pt x="482" y="3"/>
                        <a:pt x="549" y="606"/>
                        <a:pt x="599" y="707"/>
                      </a:cubicBezTo>
                      <a:cubicBezTo>
                        <a:pt x="649" y="808"/>
                        <a:pt x="677" y="604"/>
                        <a:pt x="713" y="606"/>
                      </a:cubicBezTo>
                      <a:cubicBezTo>
                        <a:pt x="747" y="605"/>
                        <a:pt x="795" y="694"/>
                        <a:pt x="816" y="717"/>
                      </a:cubicBezTo>
                    </a:path>
                  </a:pathLst>
                </a:custGeom>
                <a:noFill/>
                <a:ln w="15875">
                  <a:solidFill>
                    <a:srgbClr val="3333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30751" name="Line 68">
                  <a:extLst>
                    <a:ext uri="{FF2B5EF4-FFF2-40B4-BE49-F238E27FC236}">
                      <a16:creationId xmlns:a16="http://schemas.microsoft.com/office/drawing/2014/main" id="{1D117025-6828-4380-91BC-34651F7BA8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742"/>
                  <a:ext cx="1247" cy="0"/>
                </a:xfrm>
                <a:prstGeom prst="line">
                  <a:avLst/>
                </a:prstGeom>
                <a:noFill/>
                <a:ln w="12700">
                  <a:solidFill>
                    <a:srgbClr val="4D4D4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</p:grpSp>
        </p:grpSp>
      </p:grpSp>
      <p:grpSp>
        <p:nvGrpSpPr>
          <p:cNvPr id="27" name="Group 69">
            <a:extLst>
              <a:ext uri="{FF2B5EF4-FFF2-40B4-BE49-F238E27FC236}">
                <a16:creationId xmlns:a16="http://schemas.microsoft.com/office/drawing/2014/main" id="{F64C8C96-05B2-4F96-8946-06B394D09187}"/>
              </a:ext>
            </a:extLst>
          </p:cNvPr>
          <p:cNvGrpSpPr>
            <a:grpSpLocks/>
          </p:cNvGrpSpPr>
          <p:nvPr/>
        </p:nvGrpSpPr>
        <p:grpSpPr bwMode="auto">
          <a:xfrm>
            <a:off x="6375136" y="2435233"/>
            <a:ext cx="1072885" cy="1111250"/>
            <a:chOff x="0" y="0"/>
            <a:chExt cx="811" cy="840"/>
          </a:xfrm>
        </p:grpSpPr>
        <p:sp>
          <p:nvSpPr>
            <p:cNvPr id="30741" name="Text Box 70">
              <a:extLst>
                <a:ext uri="{FF2B5EF4-FFF2-40B4-BE49-F238E27FC236}">
                  <a16:creationId xmlns:a16="http://schemas.microsoft.com/office/drawing/2014/main" id="{3BA0EA8C-A516-4475-AD64-40D6B148E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8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67" dirty="0">
                  <a:solidFill>
                    <a:srgbClr val="33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不可分辨</a:t>
              </a:r>
            </a:p>
          </p:txBody>
        </p:sp>
        <p:sp>
          <p:nvSpPr>
            <p:cNvPr id="30742" name="Rectangle 71">
              <a:extLst>
                <a:ext uri="{FF2B5EF4-FFF2-40B4-BE49-F238E27FC236}">
                  <a16:creationId xmlns:a16="http://schemas.microsoft.com/office/drawing/2014/main" id="{842CFE15-06FE-4007-80BE-B06F2A21A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" y="273"/>
              <a:ext cx="680" cy="567"/>
            </a:xfrm>
            <a:prstGeom prst="rect">
              <a:avLst/>
            </a:prstGeom>
            <a:solidFill>
              <a:srgbClr val="1C1C1C"/>
            </a:solidFill>
            <a:ln w="9525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43" name="Oval 72">
              <a:extLst>
                <a:ext uri="{FF2B5EF4-FFF2-40B4-BE49-F238E27FC236}">
                  <a16:creationId xmlns:a16="http://schemas.microsoft.com/office/drawing/2014/main" id="{5F287A84-3D4A-4D29-8C25-9D9281A810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063416">
              <a:off x="172" y="334"/>
              <a:ext cx="426" cy="454"/>
            </a:xfrm>
            <a:prstGeom prst="ellipse">
              <a:avLst/>
            </a:prstGeom>
            <a:gradFill rotWithShape="0">
              <a:gsLst>
                <a:gs pos="0">
                  <a:srgbClr val="DDDDDD"/>
                </a:gs>
                <a:gs pos="100000">
                  <a:srgbClr val="0000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0744" name="未知">
              <a:extLst>
                <a:ext uri="{FF2B5EF4-FFF2-40B4-BE49-F238E27FC236}">
                  <a16:creationId xmlns:a16="http://schemas.microsoft.com/office/drawing/2014/main" id="{A5C4721B-2423-4EAE-840E-1A016F0C5AF1}"/>
                </a:ext>
              </a:extLst>
            </p:cNvPr>
            <p:cNvSpPr>
              <a:spLocks/>
            </p:cNvSpPr>
            <p:nvPr/>
          </p:nvSpPr>
          <p:spPr bwMode="auto">
            <a:xfrm rot="-425211">
              <a:off x="267" y="425"/>
              <a:ext cx="240" cy="279"/>
            </a:xfrm>
            <a:custGeom>
              <a:avLst/>
              <a:gdLst>
                <a:gd name="T0" fmla="*/ 0 w 811"/>
                <a:gd name="T1" fmla="*/ 0 h 694"/>
                <a:gd name="T2" fmla="*/ 0 w 811"/>
                <a:gd name="T3" fmla="*/ 0 h 694"/>
                <a:gd name="T4" fmla="*/ 0 w 811"/>
                <a:gd name="T5" fmla="*/ 0 h 694"/>
                <a:gd name="T6" fmla="*/ 0 w 811"/>
                <a:gd name="T7" fmla="*/ 0 h 694"/>
                <a:gd name="T8" fmla="*/ 0 w 811"/>
                <a:gd name="T9" fmla="*/ 0 h 694"/>
                <a:gd name="T10" fmla="*/ 0 w 811"/>
                <a:gd name="T11" fmla="*/ 0 h 694"/>
                <a:gd name="T12" fmla="*/ 0 w 811"/>
                <a:gd name="T13" fmla="*/ 0 h 694"/>
                <a:gd name="T14" fmla="*/ 0 w 811"/>
                <a:gd name="T15" fmla="*/ 0 h 694"/>
                <a:gd name="T16" fmla="*/ 0 w 811"/>
                <a:gd name="T17" fmla="*/ 0 h 694"/>
                <a:gd name="T18" fmla="*/ 0 w 811"/>
                <a:gd name="T19" fmla="*/ 0 h 694"/>
                <a:gd name="T20" fmla="*/ 0 w 811"/>
                <a:gd name="T21" fmla="*/ 0 h 694"/>
                <a:gd name="T22" fmla="*/ 0 w 811"/>
                <a:gd name="T23" fmla="*/ 0 h 694"/>
                <a:gd name="T24" fmla="*/ 0 w 811"/>
                <a:gd name="T25" fmla="*/ 0 h 694"/>
                <a:gd name="T26" fmla="*/ 0 w 811"/>
                <a:gd name="T27" fmla="*/ 0 h 694"/>
                <a:gd name="T28" fmla="*/ 0 w 811"/>
                <a:gd name="T29" fmla="*/ 0 h 694"/>
                <a:gd name="T30" fmla="*/ 0 w 811"/>
                <a:gd name="T31" fmla="*/ 0 h 694"/>
                <a:gd name="T32" fmla="*/ 0 w 811"/>
                <a:gd name="T33" fmla="*/ 0 h 694"/>
                <a:gd name="T34" fmla="*/ 0 w 811"/>
                <a:gd name="T35" fmla="*/ 0 h 694"/>
                <a:gd name="T36" fmla="*/ 0 w 811"/>
                <a:gd name="T37" fmla="*/ 0 h 694"/>
                <a:gd name="T38" fmla="*/ 0 w 811"/>
                <a:gd name="T39" fmla="*/ 0 h 694"/>
                <a:gd name="T40" fmla="*/ 0 w 811"/>
                <a:gd name="T41" fmla="*/ 0 h 694"/>
                <a:gd name="T42" fmla="*/ 0 w 811"/>
                <a:gd name="T43" fmla="*/ 0 h 694"/>
                <a:gd name="T44" fmla="*/ 0 w 811"/>
                <a:gd name="T45" fmla="*/ 0 h 694"/>
                <a:gd name="T46" fmla="*/ 0 w 811"/>
                <a:gd name="T47" fmla="*/ 0 h 694"/>
                <a:gd name="T48" fmla="*/ 0 w 811"/>
                <a:gd name="T49" fmla="*/ 0 h 694"/>
                <a:gd name="T50" fmla="*/ 0 w 811"/>
                <a:gd name="T51" fmla="*/ 0 h 694"/>
                <a:gd name="T52" fmla="*/ 0 w 811"/>
                <a:gd name="T53" fmla="*/ 0 h 694"/>
                <a:gd name="T54" fmla="*/ 0 w 811"/>
                <a:gd name="T55" fmla="*/ 0 h 694"/>
                <a:gd name="T56" fmla="*/ 0 w 811"/>
                <a:gd name="T57" fmla="*/ 0 h 694"/>
                <a:gd name="T58" fmla="*/ 0 w 811"/>
                <a:gd name="T59" fmla="*/ 0 h 694"/>
                <a:gd name="T60" fmla="*/ 0 w 811"/>
                <a:gd name="T61" fmla="*/ 0 h 694"/>
                <a:gd name="T62" fmla="*/ 0 w 811"/>
                <a:gd name="T63" fmla="*/ 0 h 694"/>
                <a:gd name="T64" fmla="*/ 0 w 811"/>
                <a:gd name="T65" fmla="*/ 0 h 694"/>
                <a:gd name="T66" fmla="*/ 0 w 811"/>
                <a:gd name="T67" fmla="*/ 0 h 69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811"/>
                <a:gd name="T103" fmla="*/ 0 h 694"/>
                <a:gd name="T104" fmla="*/ 811 w 811"/>
                <a:gd name="T105" fmla="*/ 694 h 69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811" h="694">
                  <a:moveTo>
                    <a:pt x="18" y="447"/>
                  </a:moveTo>
                  <a:cubicBezTo>
                    <a:pt x="22" y="432"/>
                    <a:pt x="24" y="419"/>
                    <a:pt x="30" y="405"/>
                  </a:cubicBezTo>
                  <a:cubicBezTo>
                    <a:pt x="36" y="391"/>
                    <a:pt x="50" y="377"/>
                    <a:pt x="56" y="363"/>
                  </a:cubicBezTo>
                  <a:cubicBezTo>
                    <a:pt x="62" y="349"/>
                    <a:pt x="62" y="343"/>
                    <a:pt x="65" y="323"/>
                  </a:cubicBezTo>
                  <a:cubicBezTo>
                    <a:pt x="68" y="303"/>
                    <a:pt x="69" y="269"/>
                    <a:pt x="72" y="242"/>
                  </a:cubicBezTo>
                  <a:cubicBezTo>
                    <a:pt x="75" y="215"/>
                    <a:pt x="78" y="186"/>
                    <a:pt x="86" y="162"/>
                  </a:cubicBezTo>
                  <a:cubicBezTo>
                    <a:pt x="94" y="138"/>
                    <a:pt x="105" y="114"/>
                    <a:pt x="119" y="95"/>
                  </a:cubicBezTo>
                  <a:cubicBezTo>
                    <a:pt x="133" y="76"/>
                    <a:pt x="149" y="58"/>
                    <a:pt x="168" y="45"/>
                  </a:cubicBezTo>
                  <a:cubicBezTo>
                    <a:pt x="187" y="32"/>
                    <a:pt x="206" y="23"/>
                    <a:pt x="231" y="18"/>
                  </a:cubicBezTo>
                  <a:cubicBezTo>
                    <a:pt x="256" y="13"/>
                    <a:pt x="290" y="13"/>
                    <a:pt x="317" y="14"/>
                  </a:cubicBezTo>
                  <a:cubicBezTo>
                    <a:pt x="344" y="15"/>
                    <a:pt x="372" y="22"/>
                    <a:pt x="396" y="23"/>
                  </a:cubicBezTo>
                  <a:cubicBezTo>
                    <a:pt x="420" y="24"/>
                    <a:pt x="433" y="23"/>
                    <a:pt x="462" y="20"/>
                  </a:cubicBezTo>
                  <a:cubicBezTo>
                    <a:pt x="491" y="17"/>
                    <a:pt x="542" y="8"/>
                    <a:pt x="573" y="5"/>
                  </a:cubicBezTo>
                  <a:cubicBezTo>
                    <a:pt x="604" y="2"/>
                    <a:pt x="623" y="0"/>
                    <a:pt x="650" y="5"/>
                  </a:cubicBezTo>
                  <a:cubicBezTo>
                    <a:pt x="677" y="10"/>
                    <a:pt x="715" y="19"/>
                    <a:pt x="738" y="33"/>
                  </a:cubicBezTo>
                  <a:cubicBezTo>
                    <a:pt x="761" y="47"/>
                    <a:pt x="774" y="66"/>
                    <a:pt x="786" y="89"/>
                  </a:cubicBezTo>
                  <a:cubicBezTo>
                    <a:pt x="798" y="112"/>
                    <a:pt x="807" y="141"/>
                    <a:pt x="809" y="171"/>
                  </a:cubicBezTo>
                  <a:cubicBezTo>
                    <a:pt x="811" y="201"/>
                    <a:pt x="809" y="238"/>
                    <a:pt x="801" y="267"/>
                  </a:cubicBezTo>
                  <a:cubicBezTo>
                    <a:pt x="793" y="296"/>
                    <a:pt x="774" y="323"/>
                    <a:pt x="758" y="344"/>
                  </a:cubicBezTo>
                  <a:cubicBezTo>
                    <a:pt x="742" y="365"/>
                    <a:pt x="715" y="380"/>
                    <a:pt x="702" y="395"/>
                  </a:cubicBezTo>
                  <a:cubicBezTo>
                    <a:pt x="689" y="410"/>
                    <a:pt x="687" y="415"/>
                    <a:pt x="680" y="434"/>
                  </a:cubicBezTo>
                  <a:cubicBezTo>
                    <a:pt x="673" y="453"/>
                    <a:pt x="669" y="488"/>
                    <a:pt x="662" y="512"/>
                  </a:cubicBezTo>
                  <a:cubicBezTo>
                    <a:pt x="655" y="536"/>
                    <a:pt x="650" y="557"/>
                    <a:pt x="639" y="578"/>
                  </a:cubicBezTo>
                  <a:cubicBezTo>
                    <a:pt x="628" y="599"/>
                    <a:pt x="617" y="621"/>
                    <a:pt x="597" y="638"/>
                  </a:cubicBezTo>
                  <a:cubicBezTo>
                    <a:pt x="577" y="655"/>
                    <a:pt x="546" y="672"/>
                    <a:pt x="516" y="681"/>
                  </a:cubicBezTo>
                  <a:cubicBezTo>
                    <a:pt x="486" y="690"/>
                    <a:pt x="451" y="694"/>
                    <a:pt x="416" y="692"/>
                  </a:cubicBezTo>
                  <a:cubicBezTo>
                    <a:pt x="381" y="690"/>
                    <a:pt x="332" y="676"/>
                    <a:pt x="303" y="671"/>
                  </a:cubicBezTo>
                  <a:cubicBezTo>
                    <a:pt x="274" y="666"/>
                    <a:pt x="266" y="662"/>
                    <a:pt x="242" y="660"/>
                  </a:cubicBezTo>
                  <a:cubicBezTo>
                    <a:pt x="218" y="658"/>
                    <a:pt x="187" y="660"/>
                    <a:pt x="161" y="659"/>
                  </a:cubicBezTo>
                  <a:cubicBezTo>
                    <a:pt x="135" y="658"/>
                    <a:pt x="105" y="660"/>
                    <a:pt x="84" y="653"/>
                  </a:cubicBezTo>
                  <a:cubicBezTo>
                    <a:pt x="63" y="646"/>
                    <a:pt x="48" y="633"/>
                    <a:pt x="35" y="618"/>
                  </a:cubicBezTo>
                  <a:cubicBezTo>
                    <a:pt x="22" y="603"/>
                    <a:pt x="10" y="584"/>
                    <a:pt x="5" y="563"/>
                  </a:cubicBezTo>
                  <a:cubicBezTo>
                    <a:pt x="0" y="542"/>
                    <a:pt x="1" y="514"/>
                    <a:pt x="3" y="494"/>
                  </a:cubicBezTo>
                  <a:cubicBezTo>
                    <a:pt x="5" y="474"/>
                    <a:pt x="14" y="462"/>
                    <a:pt x="18" y="447"/>
                  </a:cubicBezTo>
                  <a:close/>
                </a:path>
              </a:pathLst>
            </a:custGeom>
            <a:noFill/>
            <a:ln w="114300">
              <a:solidFill>
                <a:srgbClr val="878787">
                  <a:alpha val="50195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grpSp>
        <p:nvGrpSpPr>
          <p:cNvPr id="28" name="组合 144">
            <a:extLst>
              <a:ext uri="{FF2B5EF4-FFF2-40B4-BE49-F238E27FC236}">
                <a16:creationId xmlns:a16="http://schemas.microsoft.com/office/drawing/2014/main" id="{1A17D422-2FF9-4873-AC8D-60315391DF15}"/>
              </a:ext>
            </a:extLst>
          </p:cNvPr>
          <p:cNvGrpSpPr>
            <a:grpSpLocks/>
          </p:cNvGrpSpPr>
          <p:nvPr/>
        </p:nvGrpSpPr>
        <p:grpSpPr bwMode="auto">
          <a:xfrm>
            <a:off x="3234532" y="2847984"/>
            <a:ext cx="152135" cy="296333"/>
            <a:chOff x="5948840" y="2044702"/>
            <a:chExt cx="181793" cy="355164"/>
          </a:xfrm>
        </p:grpSpPr>
        <p:graphicFrame>
          <p:nvGraphicFramePr>
            <p:cNvPr id="30722" name="Object 105">
              <a:extLst>
                <a:ext uri="{FF2B5EF4-FFF2-40B4-BE49-F238E27FC236}">
                  <a16:creationId xmlns:a16="http://schemas.microsoft.com/office/drawing/2014/main" id="{D7075016-C0BF-4998-9F60-9DC3929DA7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48840" y="2147769"/>
            <a:ext cx="180948" cy="252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77480" progId="Equation.DSMT4">
                    <p:embed/>
                  </p:oleObj>
                </mc:Choice>
                <mc:Fallback>
                  <p:oleObj name="Equation" r:id="rId9" imgW="126720" imgH="177480" progId="Equation.DSMT4">
                    <p:embed/>
                    <p:pic>
                      <p:nvPicPr>
                        <p:cNvPr id="30722" name="Object 105">
                          <a:extLst>
                            <a:ext uri="{FF2B5EF4-FFF2-40B4-BE49-F238E27FC236}">
                              <a16:creationId xmlns:a16="http://schemas.microsoft.com/office/drawing/2014/main" id="{D7075016-C0BF-4998-9F60-9DC3929DA7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8840" y="2147769"/>
                          <a:ext cx="180948" cy="2520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0" name="Arc 30">
              <a:extLst>
                <a:ext uri="{FF2B5EF4-FFF2-40B4-BE49-F238E27FC236}">
                  <a16:creationId xmlns:a16="http://schemas.microsoft.com/office/drawing/2014/main" id="{2595EFAF-10D1-4D32-84FF-7640CAB5D996}"/>
                </a:ext>
              </a:extLst>
            </p:cNvPr>
            <p:cNvSpPr>
              <a:spLocks/>
            </p:cNvSpPr>
            <p:nvPr/>
          </p:nvSpPr>
          <p:spPr bwMode="auto">
            <a:xfrm rot="2678942">
              <a:off x="6058643" y="2044702"/>
              <a:ext cx="71990" cy="71910"/>
            </a:xfrm>
            <a:custGeom>
              <a:avLst/>
              <a:gdLst>
                <a:gd name="T0" fmla="*/ 0 w 21600"/>
                <a:gd name="T1" fmla="*/ 0 h 20253"/>
                <a:gd name="T2" fmla="*/ 0 w 21600"/>
                <a:gd name="T3" fmla="*/ 0 h 20253"/>
                <a:gd name="T4" fmla="*/ 0 w 21600"/>
                <a:gd name="T5" fmla="*/ 0 h 20253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253"/>
                <a:gd name="T11" fmla="*/ 21600 w 21600"/>
                <a:gd name="T12" fmla="*/ 20253 h 2025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253" fill="none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</a:path>
                <a:path w="21600" h="20253" stroke="0" extrusionOk="0">
                  <a:moveTo>
                    <a:pt x="7508" y="-1"/>
                  </a:moveTo>
                  <a:cubicBezTo>
                    <a:pt x="15978" y="3139"/>
                    <a:pt x="21600" y="11219"/>
                    <a:pt x="21600" y="20253"/>
                  </a:cubicBezTo>
                  <a:lnTo>
                    <a:pt x="0" y="20253"/>
                  </a:lnTo>
                  <a:lnTo>
                    <a:pt x="7508" y="-1"/>
                  </a:lnTo>
                  <a:close/>
                </a:path>
              </a:pathLst>
            </a:custGeom>
            <a:noFill/>
            <a:ln w="127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nimBg="1"/>
      <p:bldP spid="30731" grpId="0" animBg="1"/>
      <p:bldP spid="10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55576" y="2656143"/>
            <a:ext cx="7965412" cy="2021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</a:rPr>
              <a:t>  </a:t>
            </a:r>
            <a:r>
              <a:rPr lang="zh-CN" altLang="en-US" sz="2333" dirty="0">
                <a:solidFill>
                  <a:srgbClr val="0000CC"/>
                </a:solidFill>
              </a:rPr>
              <a:t>瑞利判据</a:t>
            </a:r>
          </a:p>
          <a:p>
            <a:pPr algn="just"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</a:rPr>
              <a:t>        </a:t>
            </a:r>
            <a:r>
              <a:rPr lang="zh-CN" altLang="en-US" sz="2333" dirty="0"/>
              <a:t>若一点光源的衍射图样的</a:t>
            </a:r>
            <a:r>
              <a:rPr lang="zh-CN" altLang="en-US" sz="2333" dirty="0">
                <a:solidFill>
                  <a:schemeClr val="tx2"/>
                </a:solidFill>
              </a:rPr>
              <a:t>中央最亮处（艾里斑中心）</a:t>
            </a:r>
            <a:r>
              <a:rPr lang="zh-CN" altLang="en-US" sz="2333" dirty="0"/>
              <a:t>刚好与另一点光源的衍射图样的</a:t>
            </a:r>
            <a:r>
              <a:rPr lang="zh-CN" altLang="en-US" sz="2333" dirty="0">
                <a:solidFill>
                  <a:schemeClr val="tx2"/>
                </a:solidFill>
              </a:rPr>
              <a:t>第一个最暗处（艾里斑边缘）</a:t>
            </a:r>
            <a:r>
              <a:rPr lang="zh-CN" altLang="en-US" sz="2333" dirty="0"/>
              <a:t>相重合，这时这两个点光源恰能为这一光学仪器所分辨 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C4BB7D5-0F16-B4EB-96F7-A5D09626C308}"/>
              </a:ext>
            </a:extLst>
          </p:cNvPr>
          <p:cNvGrpSpPr/>
          <p:nvPr/>
        </p:nvGrpSpPr>
        <p:grpSpPr>
          <a:xfrm>
            <a:off x="1410230" y="587187"/>
            <a:ext cx="6068219" cy="1345407"/>
            <a:chOff x="777875" y="704624"/>
            <a:chExt cx="7281863" cy="1614488"/>
          </a:xfrm>
        </p:grpSpPr>
        <p:sp>
          <p:nvSpPr>
            <p:cNvPr id="14" name="未知">
              <a:extLst>
                <a:ext uri="{FF2B5EF4-FFF2-40B4-BE49-F238E27FC236}">
                  <a16:creationId xmlns:a16="http://schemas.microsoft.com/office/drawing/2014/main" id="{95B5723A-7A17-4142-86EC-F36E9CBE1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2363" y="704624"/>
              <a:ext cx="1079500" cy="1316038"/>
            </a:xfrm>
            <a:custGeom>
              <a:avLst/>
              <a:gdLst>
                <a:gd name="T0" fmla="*/ 0 w 785"/>
                <a:gd name="T1" fmla="*/ 2147483647 h 1061"/>
                <a:gd name="T2" fmla="*/ 2147483647 w 785"/>
                <a:gd name="T3" fmla="*/ 2147483647 h 1061"/>
                <a:gd name="T4" fmla="*/ 2147483647 w 785"/>
                <a:gd name="T5" fmla="*/ 2147483647 h 1061"/>
                <a:gd name="T6" fmla="*/ 2147483647 w 785"/>
                <a:gd name="T7" fmla="*/ 2147483647 h 1061"/>
                <a:gd name="T8" fmla="*/ 2147483647 w 785"/>
                <a:gd name="T9" fmla="*/ 2147483647 h 1061"/>
                <a:gd name="T10" fmla="*/ 2147483647 w 785"/>
                <a:gd name="T11" fmla="*/ 2147483647 h 1061"/>
                <a:gd name="T12" fmla="*/ 2147483647 w 785"/>
                <a:gd name="T13" fmla="*/ 2147483647 h 1061"/>
                <a:gd name="T14" fmla="*/ 2147483647 w 785"/>
                <a:gd name="T15" fmla="*/ 2147483647 h 10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85"/>
                <a:gd name="T25" fmla="*/ 0 h 1061"/>
                <a:gd name="T26" fmla="*/ 785 w 785"/>
                <a:gd name="T27" fmla="*/ 1061 h 106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85" h="1061">
                  <a:moveTo>
                    <a:pt x="0" y="1061"/>
                  </a:moveTo>
                  <a:cubicBezTo>
                    <a:pt x="15" y="1023"/>
                    <a:pt x="51" y="992"/>
                    <a:pt x="87" y="833"/>
                  </a:cubicBezTo>
                  <a:cubicBezTo>
                    <a:pt x="123" y="674"/>
                    <a:pt x="163" y="208"/>
                    <a:pt x="214" y="107"/>
                  </a:cubicBezTo>
                  <a:cubicBezTo>
                    <a:pt x="265" y="6"/>
                    <a:pt x="331" y="228"/>
                    <a:pt x="394" y="227"/>
                  </a:cubicBezTo>
                  <a:cubicBezTo>
                    <a:pt x="457" y="226"/>
                    <a:pt x="542" y="0"/>
                    <a:pt x="592" y="101"/>
                  </a:cubicBezTo>
                  <a:cubicBezTo>
                    <a:pt x="642" y="202"/>
                    <a:pt x="669" y="685"/>
                    <a:pt x="694" y="833"/>
                  </a:cubicBezTo>
                  <a:cubicBezTo>
                    <a:pt x="719" y="981"/>
                    <a:pt x="727" y="951"/>
                    <a:pt x="742" y="989"/>
                  </a:cubicBezTo>
                  <a:cubicBezTo>
                    <a:pt x="757" y="1027"/>
                    <a:pt x="776" y="1046"/>
                    <a:pt x="785" y="1061"/>
                  </a:cubicBezTo>
                </a:path>
              </a:pathLst>
            </a:custGeom>
            <a:noFill/>
            <a:ln w="158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grpSp>
          <p:nvGrpSpPr>
            <p:cNvPr id="15" name="Group 28">
              <a:extLst>
                <a:ext uri="{FF2B5EF4-FFF2-40B4-BE49-F238E27FC236}">
                  <a16:creationId xmlns:a16="http://schemas.microsoft.com/office/drawing/2014/main" id="{9A958B51-BE34-4DC8-8AD4-51A31064C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7875" y="718912"/>
              <a:ext cx="3205163" cy="1600200"/>
              <a:chOff x="0" y="0"/>
              <a:chExt cx="2019" cy="1008"/>
            </a:xfrm>
          </p:grpSpPr>
          <p:sp>
            <p:nvSpPr>
              <p:cNvPr id="16" name="AutoShape 29">
                <a:extLst>
                  <a:ext uri="{FF2B5EF4-FFF2-40B4-BE49-F238E27FC236}">
                    <a16:creationId xmlns:a16="http://schemas.microsoft.com/office/drawing/2014/main" id="{05BA4DAF-DA72-42C7-BD55-030465EE2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 flipV="1">
                <a:off x="1299" y="288"/>
                <a:ext cx="1008" cy="432"/>
              </a:xfrm>
              <a:prstGeom prst="parallelogram">
                <a:avLst>
                  <a:gd name="adj" fmla="val 58333"/>
                </a:avLst>
              </a:prstGeom>
              <a:solidFill>
                <a:srgbClr val="BDD7E5"/>
              </a:solidFill>
              <a:ln w="1270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17" name="Oval 30">
                <a:extLst>
                  <a:ext uri="{FF2B5EF4-FFF2-40B4-BE49-F238E27FC236}">
                    <a16:creationId xmlns:a16="http://schemas.microsoft.com/office/drawing/2014/main" id="{B3C36632-C28D-4245-BF8A-073186E23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6" y="324"/>
                <a:ext cx="102" cy="181"/>
              </a:xfrm>
              <a:prstGeom prst="ellipse">
                <a:avLst/>
              </a:prstGeom>
              <a:solidFill>
                <a:srgbClr val="FF3399">
                  <a:alpha val="50195"/>
                </a:srgbClr>
              </a:solidFill>
              <a:ln w="15875">
                <a:solidFill>
                  <a:srgbClr val="FF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18" name="Oval 31">
                <a:extLst>
                  <a:ext uri="{FF2B5EF4-FFF2-40B4-BE49-F238E27FC236}">
                    <a16:creationId xmlns:a16="http://schemas.microsoft.com/office/drawing/2014/main" id="{4DF404CD-8290-465B-8625-88C4BCF726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" y="417"/>
                <a:ext cx="102" cy="181"/>
              </a:xfrm>
              <a:prstGeom prst="ellipse">
                <a:avLst/>
              </a:prstGeom>
              <a:solidFill>
                <a:srgbClr val="FF3399">
                  <a:alpha val="50195"/>
                </a:srgbClr>
              </a:solidFill>
              <a:ln w="15875">
                <a:solidFill>
                  <a:srgbClr val="FF3399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19" name="Oval 32">
                <a:extLst>
                  <a:ext uri="{FF2B5EF4-FFF2-40B4-BE49-F238E27FC236}">
                    <a16:creationId xmlns:a16="http://schemas.microsoft.com/office/drawing/2014/main" id="{EDEB2227-C6EB-45F4-8D1A-4DDB4E34D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" y="212"/>
                <a:ext cx="114" cy="593"/>
              </a:xfrm>
              <a:prstGeom prst="ellipse">
                <a:avLst/>
              </a:prstGeom>
              <a:gradFill rotWithShape="1">
                <a:gsLst>
                  <a:gs pos="0">
                    <a:srgbClr val="0066FF"/>
                  </a:gs>
                  <a:gs pos="50000">
                    <a:srgbClr val="99CCFF">
                      <a:alpha val="78000"/>
                    </a:srgbClr>
                  </a:gs>
                  <a:gs pos="100000">
                    <a:srgbClr val="0066FF"/>
                  </a:gs>
                </a:gsLst>
                <a:lin ang="0" scaled="1"/>
              </a:gradFill>
              <a:ln w="12700" cmpd="sng">
                <a:solidFill>
                  <a:srgbClr val="0066FF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333"/>
              </a:p>
            </p:txBody>
          </p:sp>
          <p:grpSp>
            <p:nvGrpSpPr>
              <p:cNvPr id="20" name="Group 33">
                <a:extLst>
                  <a:ext uri="{FF2B5EF4-FFF2-40B4-BE49-F238E27FC236}">
                    <a16:creationId xmlns:a16="http://schemas.microsoft.com/office/drawing/2014/main" id="{DA909BA9-73B5-4D11-87D4-69299DACF9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32"/>
                <a:ext cx="68" cy="68"/>
                <a:chOff x="0" y="0"/>
                <a:chExt cx="68" cy="68"/>
              </a:xfrm>
            </p:grpSpPr>
            <p:sp>
              <p:nvSpPr>
                <p:cNvPr id="26" name="AutoShape 34">
                  <a:extLst>
                    <a:ext uri="{FF2B5EF4-FFF2-40B4-BE49-F238E27FC236}">
                      <a16:creationId xmlns:a16="http://schemas.microsoft.com/office/drawing/2014/main" id="{DFA6651D-F7DD-4F61-B18D-CCDDF68E18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" cy="68"/>
                </a:xfrm>
                <a:prstGeom prst="sun">
                  <a:avLst>
                    <a:gd name="adj" fmla="val 25000"/>
                  </a:avLst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27" name="Oval 35" descr="羊皮纸">
                  <a:extLst>
                    <a:ext uri="{FF2B5EF4-FFF2-40B4-BE49-F238E27FC236}">
                      <a16:creationId xmlns:a16="http://schemas.microsoft.com/office/drawing/2014/main" id="{ED99D08C-2EC0-48DA-B332-4FE5966A1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" y="17"/>
                  <a:ext cx="34" cy="34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158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</p:grpSp>
          <p:grpSp>
            <p:nvGrpSpPr>
              <p:cNvPr id="21" name="Group 36">
                <a:extLst>
                  <a:ext uri="{FF2B5EF4-FFF2-40B4-BE49-F238E27FC236}">
                    <a16:creationId xmlns:a16="http://schemas.microsoft.com/office/drawing/2014/main" id="{91A72470-19CF-4012-AF90-13AE68560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" y="576"/>
                <a:ext cx="68" cy="68"/>
                <a:chOff x="0" y="0"/>
                <a:chExt cx="68" cy="68"/>
              </a:xfrm>
            </p:grpSpPr>
            <p:sp>
              <p:nvSpPr>
                <p:cNvPr id="24" name="AutoShape 37">
                  <a:extLst>
                    <a:ext uri="{FF2B5EF4-FFF2-40B4-BE49-F238E27FC236}">
                      <a16:creationId xmlns:a16="http://schemas.microsoft.com/office/drawing/2014/main" id="{CA1BC769-11A7-4CC5-AC2F-332A350BF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" cy="68"/>
                </a:xfrm>
                <a:prstGeom prst="sun">
                  <a:avLst>
                    <a:gd name="adj" fmla="val 25000"/>
                  </a:avLst>
                </a:prstGeom>
                <a:solidFill>
                  <a:srgbClr val="FF3300"/>
                </a:solidFill>
                <a:ln w="9525">
                  <a:solidFill>
                    <a:srgbClr val="FF33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25" name="Oval 38" descr="羊皮纸">
                  <a:extLst>
                    <a:ext uri="{FF2B5EF4-FFF2-40B4-BE49-F238E27FC236}">
                      <a16:creationId xmlns:a16="http://schemas.microsoft.com/office/drawing/2014/main" id="{46EA72C7-31FF-4969-8978-4788938F7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" y="17"/>
                  <a:ext cx="34" cy="34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tile tx="0" ty="0" sx="100000" sy="100000" flip="none" algn="tl"/>
                </a:blipFill>
                <a:ln w="158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</p:grpSp>
          <p:sp>
            <p:nvSpPr>
              <p:cNvPr id="22" name="Line 39">
                <a:extLst>
                  <a:ext uri="{FF2B5EF4-FFF2-40B4-BE49-F238E27FC236}">
                    <a16:creationId xmlns:a16="http://schemas.microsoft.com/office/drawing/2014/main" id="{462AE3C1-7CF0-4534-804F-1F562FDFFB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118140">
                <a:off x="77" y="448"/>
                <a:ext cx="1714" cy="86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3" name="Line 40">
                <a:extLst>
                  <a:ext uri="{FF2B5EF4-FFF2-40B4-BE49-F238E27FC236}">
                    <a16:creationId xmlns:a16="http://schemas.microsoft.com/office/drawing/2014/main" id="{A3AD274D-56FC-4A75-8180-F0195314E7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18140" flipV="1">
                <a:off x="97" y="388"/>
                <a:ext cx="1680" cy="24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28" name="Group 54">
              <a:extLst>
                <a:ext uri="{FF2B5EF4-FFF2-40B4-BE49-F238E27FC236}">
                  <a16:creationId xmlns:a16="http://schemas.microsoft.com/office/drawing/2014/main" id="{EA9055C1-64F1-4FEB-8750-507693028E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5488" y="934812"/>
              <a:ext cx="1979612" cy="1292225"/>
              <a:chOff x="0" y="0"/>
              <a:chExt cx="1247" cy="814"/>
            </a:xfrm>
          </p:grpSpPr>
          <p:grpSp>
            <p:nvGrpSpPr>
              <p:cNvPr id="29" name="Group 55">
                <a:extLst>
                  <a:ext uri="{FF2B5EF4-FFF2-40B4-BE49-F238E27FC236}">
                    <a16:creationId xmlns:a16="http://schemas.microsoft.com/office/drawing/2014/main" id="{54087D7D-53A3-4693-8DB6-AF227FCE19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" y="0"/>
                <a:ext cx="1042" cy="814"/>
                <a:chOff x="0" y="0"/>
                <a:chExt cx="1042" cy="814"/>
              </a:xfrm>
            </p:grpSpPr>
            <p:sp>
              <p:nvSpPr>
                <p:cNvPr id="31" name="未知">
                  <a:extLst>
                    <a:ext uri="{FF2B5EF4-FFF2-40B4-BE49-F238E27FC236}">
                      <a16:creationId xmlns:a16="http://schemas.microsoft.com/office/drawing/2014/main" id="{3596EFCE-5B62-4AB0-A432-5313247B29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6"/>
                  <a:ext cx="827" cy="808"/>
                </a:xfrm>
                <a:custGeom>
                  <a:avLst/>
                  <a:gdLst>
                    <a:gd name="T0" fmla="*/ 0 w 816"/>
                    <a:gd name="T1" fmla="*/ 716 h 808"/>
                    <a:gd name="T2" fmla="*/ 172 w 816"/>
                    <a:gd name="T3" fmla="*/ 588 h 808"/>
                    <a:gd name="T4" fmla="*/ 341 w 816"/>
                    <a:gd name="T5" fmla="*/ 708 h 808"/>
                    <a:gd name="T6" fmla="*/ 716 w 816"/>
                    <a:gd name="T7" fmla="*/ 0 h 808"/>
                    <a:gd name="T8" fmla="*/ 1037 w 816"/>
                    <a:gd name="T9" fmla="*/ 707 h 808"/>
                    <a:gd name="T10" fmla="*/ 1235 w 816"/>
                    <a:gd name="T11" fmla="*/ 606 h 808"/>
                    <a:gd name="T12" fmla="*/ 1413 w 816"/>
                    <a:gd name="T13" fmla="*/ 717 h 8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16"/>
                    <a:gd name="T22" fmla="*/ 0 h 808"/>
                    <a:gd name="T23" fmla="*/ 816 w 816"/>
                    <a:gd name="T24" fmla="*/ 808 h 8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16" h="808">
                      <a:moveTo>
                        <a:pt x="0" y="716"/>
                      </a:moveTo>
                      <a:cubicBezTo>
                        <a:pt x="17" y="695"/>
                        <a:pt x="68" y="589"/>
                        <a:pt x="101" y="588"/>
                      </a:cubicBezTo>
                      <a:cubicBezTo>
                        <a:pt x="134" y="587"/>
                        <a:pt x="145" y="806"/>
                        <a:pt x="197" y="708"/>
                      </a:cubicBezTo>
                      <a:cubicBezTo>
                        <a:pt x="249" y="610"/>
                        <a:pt x="346" y="0"/>
                        <a:pt x="413" y="0"/>
                      </a:cubicBezTo>
                      <a:cubicBezTo>
                        <a:pt x="482" y="3"/>
                        <a:pt x="549" y="606"/>
                        <a:pt x="599" y="707"/>
                      </a:cubicBezTo>
                      <a:cubicBezTo>
                        <a:pt x="649" y="808"/>
                        <a:pt x="677" y="604"/>
                        <a:pt x="713" y="606"/>
                      </a:cubicBezTo>
                      <a:cubicBezTo>
                        <a:pt x="747" y="605"/>
                        <a:pt x="795" y="694"/>
                        <a:pt x="816" y="717"/>
                      </a:cubicBezTo>
                    </a:path>
                  </a:pathLst>
                </a:custGeom>
                <a:noFill/>
                <a:ln w="15875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32" name="未知">
                  <a:extLst>
                    <a:ext uri="{FF2B5EF4-FFF2-40B4-BE49-F238E27FC236}">
                      <a16:creationId xmlns:a16="http://schemas.microsoft.com/office/drawing/2014/main" id="{CB05AB4E-2452-4AEF-A0AB-01D14D016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" y="0"/>
                  <a:ext cx="827" cy="808"/>
                </a:xfrm>
                <a:custGeom>
                  <a:avLst/>
                  <a:gdLst>
                    <a:gd name="T0" fmla="*/ 0 w 816"/>
                    <a:gd name="T1" fmla="*/ 716 h 808"/>
                    <a:gd name="T2" fmla="*/ 172 w 816"/>
                    <a:gd name="T3" fmla="*/ 588 h 808"/>
                    <a:gd name="T4" fmla="*/ 341 w 816"/>
                    <a:gd name="T5" fmla="*/ 708 h 808"/>
                    <a:gd name="T6" fmla="*/ 716 w 816"/>
                    <a:gd name="T7" fmla="*/ 0 h 808"/>
                    <a:gd name="T8" fmla="*/ 1037 w 816"/>
                    <a:gd name="T9" fmla="*/ 707 h 808"/>
                    <a:gd name="T10" fmla="*/ 1235 w 816"/>
                    <a:gd name="T11" fmla="*/ 606 h 808"/>
                    <a:gd name="T12" fmla="*/ 1413 w 816"/>
                    <a:gd name="T13" fmla="*/ 717 h 80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816"/>
                    <a:gd name="T22" fmla="*/ 0 h 808"/>
                    <a:gd name="T23" fmla="*/ 816 w 816"/>
                    <a:gd name="T24" fmla="*/ 808 h 80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816" h="808">
                      <a:moveTo>
                        <a:pt x="0" y="716"/>
                      </a:moveTo>
                      <a:cubicBezTo>
                        <a:pt x="17" y="695"/>
                        <a:pt x="68" y="589"/>
                        <a:pt x="101" y="588"/>
                      </a:cubicBezTo>
                      <a:cubicBezTo>
                        <a:pt x="134" y="587"/>
                        <a:pt x="145" y="806"/>
                        <a:pt x="197" y="708"/>
                      </a:cubicBezTo>
                      <a:cubicBezTo>
                        <a:pt x="249" y="610"/>
                        <a:pt x="346" y="0"/>
                        <a:pt x="413" y="0"/>
                      </a:cubicBezTo>
                      <a:cubicBezTo>
                        <a:pt x="482" y="3"/>
                        <a:pt x="549" y="606"/>
                        <a:pt x="599" y="707"/>
                      </a:cubicBezTo>
                      <a:cubicBezTo>
                        <a:pt x="649" y="808"/>
                        <a:pt x="677" y="604"/>
                        <a:pt x="713" y="606"/>
                      </a:cubicBezTo>
                      <a:cubicBezTo>
                        <a:pt x="747" y="605"/>
                        <a:pt x="795" y="694"/>
                        <a:pt x="816" y="717"/>
                      </a:cubicBezTo>
                    </a:path>
                  </a:pathLst>
                </a:custGeom>
                <a:noFill/>
                <a:ln w="15875">
                  <a:solidFill>
                    <a:srgbClr val="3333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33" name="Line 58">
                  <a:extLst>
                    <a:ext uri="{FF2B5EF4-FFF2-40B4-BE49-F238E27FC236}">
                      <a16:creationId xmlns:a16="http://schemas.microsoft.com/office/drawing/2014/main" id="{1ABCD830-572B-4AC7-BBEB-753EFAD0CC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" y="0"/>
                  <a:ext cx="0" cy="725"/>
                </a:xfrm>
                <a:prstGeom prst="line">
                  <a:avLst/>
                </a:prstGeom>
                <a:noFill/>
                <a:ln w="9525">
                  <a:solidFill>
                    <a:srgbClr val="008000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4" name="Line 59">
                  <a:extLst>
                    <a:ext uri="{FF2B5EF4-FFF2-40B4-BE49-F238E27FC236}">
                      <a16:creationId xmlns:a16="http://schemas.microsoft.com/office/drawing/2014/main" id="{4F661846-5793-4ACE-A9AD-B55B68444C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34" y="0"/>
                  <a:ext cx="0" cy="725"/>
                </a:xfrm>
                <a:prstGeom prst="line">
                  <a:avLst/>
                </a:prstGeom>
                <a:noFill/>
                <a:ln w="9525">
                  <a:solidFill>
                    <a:srgbClr val="3333FF"/>
                  </a:solidFill>
                  <a:prstDash val="lg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30" name="Line 60">
                <a:extLst>
                  <a:ext uri="{FF2B5EF4-FFF2-40B4-BE49-F238E27FC236}">
                    <a16:creationId xmlns:a16="http://schemas.microsoft.com/office/drawing/2014/main" id="{A2315F17-8174-422D-BA6C-C1CCD60F88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742"/>
                <a:ext cx="1247" cy="0"/>
              </a:xfrm>
              <a:prstGeom prst="line">
                <a:avLst/>
              </a:prstGeom>
              <a:noFill/>
              <a:ln w="12700">
                <a:solidFill>
                  <a:srgbClr val="4D4D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grpSp>
          <p:nvGrpSpPr>
            <p:cNvPr id="35" name="Group 74">
              <a:extLst>
                <a:ext uri="{FF2B5EF4-FFF2-40B4-BE49-F238E27FC236}">
                  <a16:creationId xmlns:a16="http://schemas.microsoft.com/office/drawing/2014/main" id="{A300453B-7B29-4AD1-BEAF-60B7C0279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5763" y="769712"/>
              <a:ext cx="1323975" cy="1352550"/>
              <a:chOff x="0" y="0"/>
              <a:chExt cx="834" cy="852"/>
            </a:xfrm>
          </p:grpSpPr>
          <p:sp>
            <p:nvSpPr>
              <p:cNvPr id="36" name="Text Box 75">
                <a:extLst>
                  <a:ext uri="{FF2B5EF4-FFF2-40B4-BE49-F238E27FC236}">
                    <a16:creationId xmlns:a16="http://schemas.microsoft.com/office/drawing/2014/main" id="{7987C0CA-5020-4709-A4C5-44A6B9A2D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834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67" dirty="0">
                    <a:solidFill>
                      <a:srgbClr val="333333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恰可分辨</a:t>
                </a:r>
              </a:p>
            </p:txBody>
          </p:sp>
          <p:sp>
            <p:nvSpPr>
              <p:cNvPr id="37" name="Rectangle 76">
                <a:extLst>
                  <a:ext uri="{FF2B5EF4-FFF2-40B4-BE49-F238E27FC236}">
                    <a16:creationId xmlns:a16="http://schemas.microsoft.com/office/drawing/2014/main" id="{051A0AF5-E6C1-4F30-B543-A0B61940F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" y="285"/>
                <a:ext cx="680" cy="567"/>
              </a:xfrm>
              <a:prstGeom prst="rect">
                <a:avLst/>
              </a:prstGeom>
              <a:solidFill>
                <a:srgbClr val="1C1C1C"/>
              </a:solidFill>
              <a:ln w="9525">
                <a:solidFill>
                  <a:srgbClr val="4D4D4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8" name="Oval 77">
                <a:extLst>
                  <a:ext uri="{FF2B5EF4-FFF2-40B4-BE49-F238E27FC236}">
                    <a16:creationId xmlns:a16="http://schemas.microsoft.com/office/drawing/2014/main" id="{87E520F3-4C2A-481A-9964-0C0616E7F4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2048965">
                <a:off x="154" y="353"/>
                <a:ext cx="425" cy="453"/>
              </a:xfrm>
              <a:prstGeom prst="ellipse">
                <a:avLst/>
              </a:prstGeom>
              <a:gradFill rotWithShape="0">
                <a:gsLst>
                  <a:gs pos="0">
                    <a:srgbClr val="696969"/>
                  </a:gs>
                  <a:gs pos="100000">
                    <a:srgbClr val="21212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grpSp>
            <p:nvGrpSpPr>
              <p:cNvPr id="39" name="Group 78">
                <a:extLst>
                  <a:ext uri="{FF2B5EF4-FFF2-40B4-BE49-F238E27FC236}">
                    <a16:creationId xmlns:a16="http://schemas.microsoft.com/office/drawing/2014/main" id="{5D2D5D6B-8778-484F-AB70-591026850C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" y="477"/>
                <a:ext cx="126" cy="153"/>
                <a:chOff x="0" y="0"/>
                <a:chExt cx="327" cy="319"/>
              </a:xfrm>
            </p:grpSpPr>
            <p:sp>
              <p:nvSpPr>
                <p:cNvPr id="43" name="Oval 79">
                  <a:extLst>
                    <a:ext uri="{FF2B5EF4-FFF2-40B4-BE49-F238E27FC236}">
                      <a16:creationId xmlns:a16="http://schemas.microsoft.com/office/drawing/2014/main" id="{E5ED603E-569B-442A-86A7-D81A7A6AC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" y="85"/>
                  <a:ext cx="148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5F5F5"/>
                    </a:gs>
                    <a:gs pos="100000">
                      <a:srgbClr val="CACACA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44" name="AutoShape 80">
                  <a:extLst>
                    <a:ext uri="{FF2B5EF4-FFF2-40B4-BE49-F238E27FC236}">
                      <a16:creationId xmlns:a16="http://schemas.microsoft.com/office/drawing/2014/main" id="{9F19BA78-0C2E-4AE7-949D-DE5F0C7DE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" y="35"/>
                  <a:ext cx="254" cy="24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46 w 21600"/>
                    <a:gd name="T25" fmla="*/ 3148 h 21600"/>
                    <a:gd name="T26" fmla="*/ 18454 w 21600"/>
                    <a:gd name="T27" fmla="*/ 18452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2721" y="10800"/>
                      </a:moveTo>
                      <a:cubicBezTo>
                        <a:pt x="2721" y="15262"/>
                        <a:pt x="6338" y="18879"/>
                        <a:pt x="10800" y="18879"/>
                      </a:cubicBezTo>
                      <a:cubicBezTo>
                        <a:pt x="15262" y="18879"/>
                        <a:pt x="18879" y="15262"/>
                        <a:pt x="18879" y="10800"/>
                      </a:cubicBezTo>
                      <a:cubicBezTo>
                        <a:pt x="18879" y="6338"/>
                        <a:pt x="15262" y="2721"/>
                        <a:pt x="10800" y="2721"/>
                      </a:cubicBezTo>
                      <a:cubicBezTo>
                        <a:pt x="6338" y="2721"/>
                        <a:pt x="2721" y="6338"/>
                        <a:pt x="2721" y="10800"/>
                      </a:cubicBezTo>
                      <a:close/>
                    </a:path>
                  </a:pathLst>
                </a:cu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  <p:sp>
              <p:nvSpPr>
                <p:cNvPr id="45" name="AutoShape 81">
                  <a:extLst>
                    <a:ext uri="{FF2B5EF4-FFF2-40B4-BE49-F238E27FC236}">
                      <a16:creationId xmlns:a16="http://schemas.microsoft.com/office/drawing/2014/main" id="{4E7E029D-5BC4-4F44-B30D-03516BD0F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27" cy="31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3171 w 21600"/>
                    <a:gd name="T25" fmla="*/ 3182 h 21600"/>
                    <a:gd name="T26" fmla="*/ 18429 w 21600"/>
                    <a:gd name="T27" fmla="*/ 18418 h 2160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1600" h="21600">
                      <a:moveTo>
                        <a:pt x="0" y="10800"/>
                      </a:move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lose/>
                      <a:moveTo>
                        <a:pt x="1321" y="10800"/>
                      </a:moveTo>
                      <a:cubicBezTo>
                        <a:pt x="1321" y="16035"/>
                        <a:pt x="5565" y="20279"/>
                        <a:pt x="10800" y="20279"/>
                      </a:cubicBezTo>
                      <a:cubicBezTo>
                        <a:pt x="16035" y="20279"/>
                        <a:pt x="20279" y="16035"/>
                        <a:pt x="20279" y="10800"/>
                      </a:cubicBezTo>
                      <a:cubicBezTo>
                        <a:pt x="20279" y="5565"/>
                        <a:pt x="16035" y="1321"/>
                        <a:pt x="10800" y="1321"/>
                      </a:cubicBezTo>
                      <a:cubicBezTo>
                        <a:pt x="5565" y="1321"/>
                        <a:pt x="1321" y="5565"/>
                        <a:pt x="1321" y="10800"/>
                      </a:cubicBez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</p:grpSp>
          <p:sp>
            <p:nvSpPr>
              <p:cNvPr id="40" name="Oval 82">
                <a:extLst>
                  <a:ext uri="{FF2B5EF4-FFF2-40B4-BE49-F238E27FC236}">
                    <a16:creationId xmlns:a16="http://schemas.microsoft.com/office/drawing/2014/main" id="{D076C43C-D8A4-44ED-A678-D4FE3689D7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" y="563"/>
                <a:ext cx="57" cy="69"/>
              </a:xfrm>
              <a:prstGeom prst="ellipse">
                <a:avLst/>
              </a:prstGeom>
              <a:gradFill rotWithShape="0">
                <a:gsLst>
                  <a:gs pos="0">
                    <a:srgbClr val="F5F5F5"/>
                  </a:gs>
                  <a:gs pos="100000">
                    <a:srgbClr val="CACACA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41" name="AutoShape 83">
                <a:extLst>
                  <a:ext uri="{FF2B5EF4-FFF2-40B4-BE49-F238E27FC236}">
                    <a16:creationId xmlns:a16="http://schemas.microsoft.com/office/drawing/2014/main" id="{14E4C6F8-A3EF-4F28-B462-A75352F0D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" y="539"/>
                <a:ext cx="98" cy="11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086 w 21600"/>
                  <a:gd name="T25" fmla="*/ 3086 h 21600"/>
                  <a:gd name="T26" fmla="*/ 18514 w 21600"/>
                  <a:gd name="T27" fmla="*/ 18514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721" y="10800"/>
                    </a:moveTo>
                    <a:cubicBezTo>
                      <a:pt x="2721" y="15262"/>
                      <a:pt x="6338" y="18879"/>
                      <a:pt x="10800" y="18879"/>
                    </a:cubicBezTo>
                    <a:cubicBezTo>
                      <a:pt x="15262" y="18879"/>
                      <a:pt x="18879" y="15262"/>
                      <a:pt x="18879" y="10800"/>
                    </a:cubicBezTo>
                    <a:cubicBezTo>
                      <a:pt x="18879" y="6338"/>
                      <a:pt x="15262" y="2721"/>
                      <a:pt x="10800" y="2721"/>
                    </a:cubicBezTo>
                    <a:cubicBezTo>
                      <a:pt x="6338" y="2721"/>
                      <a:pt x="2721" y="6338"/>
                      <a:pt x="2721" y="10800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42" name="Arc 84">
                <a:extLst>
                  <a:ext uri="{FF2B5EF4-FFF2-40B4-BE49-F238E27FC236}">
                    <a16:creationId xmlns:a16="http://schemas.microsoft.com/office/drawing/2014/main" id="{4F47D555-108F-41A3-90E6-8FAB95D93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" y="541"/>
                <a:ext cx="120" cy="144"/>
              </a:xfrm>
              <a:custGeom>
                <a:avLst/>
                <a:gdLst>
                  <a:gd name="T0" fmla="*/ 0 w 43200"/>
                  <a:gd name="T1" fmla="*/ 0 h 43163"/>
                  <a:gd name="T2" fmla="*/ 0 w 43200"/>
                  <a:gd name="T3" fmla="*/ 0 h 43163"/>
                  <a:gd name="T4" fmla="*/ 0 w 43200"/>
                  <a:gd name="T5" fmla="*/ 0 h 43163"/>
                  <a:gd name="T6" fmla="*/ 0 60000 65536"/>
                  <a:gd name="T7" fmla="*/ 0 60000 65536"/>
                  <a:gd name="T8" fmla="*/ 0 60000 65536"/>
                  <a:gd name="T9" fmla="*/ 0 w 43200"/>
                  <a:gd name="T10" fmla="*/ 0 h 43163"/>
                  <a:gd name="T11" fmla="*/ 43200 w 43200"/>
                  <a:gd name="T12" fmla="*/ 43163 h 4316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200" h="43163" fill="none" extrusionOk="0">
                    <a:moveTo>
                      <a:pt x="22868" y="0"/>
                    </a:moveTo>
                    <a:cubicBezTo>
                      <a:pt x="34285" y="672"/>
                      <a:pt x="43200" y="10126"/>
                      <a:pt x="43200" y="21563"/>
                    </a:cubicBezTo>
                    <a:cubicBezTo>
                      <a:pt x="43200" y="33492"/>
                      <a:pt x="33529" y="43163"/>
                      <a:pt x="21600" y="43163"/>
                    </a:cubicBezTo>
                    <a:cubicBezTo>
                      <a:pt x="9670" y="43163"/>
                      <a:pt x="0" y="33492"/>
                      <a:pt x="0" y="21563"/>
                    </a:cubicBezTo>
                    <a:cubicBezTo>
                      <a:pt x="-1" y="19201"/>
                      <a:pt x="387" y="16856"/>
                      <a:pt x="1146" y="14620"/>
                    </a:cubicBezTo>
                  </a:path>
                  <a:path w="43200" h="43163" stroke="0" extrusionOk="0">
                    <a:moveTo>
                      <a:pt x="22868" y="0"/>
                    </a:moveTo>
                    <a:cubicBezTo>
                      <a:pt x="34285" y="672"/>
                      <a:pt x="43200" y="10126"/>
                      <a:pt x="43200" y="21563"/>
                    </a:cubicBezTo>
                    <a:cubicBezTo>
                      <a:pt x="43200" y="33492"/>
                      <a:pt x="33529" y="43163"/>
                      <a:pt x="21600" y="43163"/>
                    </a:cubicBezTo>
                    <a:cubicBezTo>
                      <a:pt x="9670" y="43163"/>
                      <a:pt x="0" y="33492"/>
                      <a:pt x="0" y="21563"/>
                    </a:cubicBezTo>
                    <a:cubicBezTo>
                      <a:pt x="-1" y="19201"/>
                      <a:pt x="387" y="16856"/>
                      <a:pt x="1146" y="14620"/>
                    </a:cubicBezTo>
                    <a:lnTo>
                      <a:pt x="21600" y="21563"/>
                    </a:lnTo>
                    <a:lnTo>
                      <a:pt x="22868" y="0"/>
                    </a:lnTo>
                    <a:close/>
                  </a:path>
                </a:pathLst>
              </a:custGeom>
              <a:noFill/>
              <a:ln w="28575">
                <a:solidFill>
                  <a:srgbClr val="5F5F5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grpSp>
          <p:nvGrpSpPr>
            <p:cNvPr id="46" name="组合 144">
              <a:extLst>
                <a:ext uri="{FF2B5EF4-FFF2-40B4-BE49-F238E27FC236}">
                  <a16:creationId xmlns:a16="http://schemas.microsoft.com/office/drawing/2014/main" id="{F79BDF91-0128-4ADA-88E8-EE03B8DEB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92438" y="1436462"/>
              <a:ext cx="234950" cy="506412"/>
              <a:chOff x="5921863" y="2073243"/>
              <a:chExt cx="235602" cy="506218"/>
            </a:xfrm>
          </p:grpSpPr>
          <p:graphicFrame>
            <p:nvGraphicFramePr>
              <p:cNvPr id="47" name="Object 29">
                <a:extLst>
                  <a:ext uri="{FF2B5EF4-FFF2-40B4-BE49-F238E27FC236}">
                    <a16:creationId xmlns:a16="http://schemas.microsoft.com/office/drawing/2014/main" id="{1EB6CACD-C3D8-46D2-B624-ED27B317D1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21863" y="2255866"/>
              <a:ext cx="235602" cy="3235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64880" imgH="228600" progId="Equation.DSMT4">
                      <p:embed/>
                    </p:oleObj>
                  </mc:Choice>
                  <mc:Fallback>
                    <p:oleObj name="Equation" r:id="rId4" imgW="164880" imgH="228600" progId="Equation.DSMT4">
                      <p:embed/>
                      <p:pic>
                        <p:nvPicPr>
                          <p:cNvPr id="47" name="Object 29">
                            <a:extLst>
                              <a:ext uri="{FF2B5EF4-FFF2-40B4-BE49-F238E27FC236}">
                                <a16:creationId xmlns:a16="http://schemas.microsoft.com/office/drawing/2014/main" id="{1EB6CACD-C3D8-46D2-B624-ED27B317D18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21863" y="2255866"/>
                            <a:ext cx="235602" cy="32359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" name="Arc 30">
                <a:extLst>
                  <a:ext uri="{FF2B5EF4-FFF2-40B4-BE49-F238E27FC236}">
                    <a16:creationId xmlns:a16="http://schemas.microsoft.com/office/drawing/2014/main" id="{9465BD25-6232-4F66-929D-CEC644F797F0}"/>
                  </a:ext>
                </a:extLst>
              </p:cNvPr>
              <p:cNvSpPr>
                <a:spLocks/>
              </p:cNvSpPr>
              <p:nvPr/>
            </p:nvSpPr>
            <p:spPr bwMode="auto">
              <a:xfrm rot="2678942">
                <a:off x="5991983" y="2073243"/>
                <a:ext cx="71990" cy="71910"/>
              </a:xfrm>
              <a:custGeom>
                <a:avLst/>
                <a:gdLst>
                  <a:gd name="T0" fmla="*/ 0 w 21600"/>
                  <a:gd name="T1" fmla="*/ 0 h 20253"/>
                  <a:gd name="T2" fmla="*/ 0 w 21600"/>
                  <a:gd name="T3" fmla="*/ 0 h 20253"/>
                  <a:gd name="T4" fmla="*/ 0 w 21600"/>
                  <a:gd name="T5" fmla="*/ 0 h 2025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253"/>
                  <a:gd name="T11" fmla="*/ 21600 w 21600"/>
                  <a:gd name="T12" fmla="*/ 20253 h 2025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253" fill="none" extrusionOk="0">
                    <a:moveTo>
                      <a:pt x="7508" y="-1"/>
                    </a:moveTo>
                    <a:cubicBezTo>
                      <a:pt x="15978" y="3139"/>
                      <a:pt x="21600" y="11219"/>
                      <a:pt x="21600" y="20253"/>
                    </a:cubicBezTo>
                  </a:path>
                  <a:path w="21600" h="20253" stroke="0" extrusionOk="0">
                    <a:moveTo>
                      <a:pt x="7508" y="-1"/>
                    </a:moveTo>
                    <a:cubicBezTo>
                      <a:pt x="15978" y="3139"/>
                      <a:pt x="21600" y="11219"/>
                      <a:pt x="21600" y="20253"/>
                    </a:cubicBezTo>
                    <a:lnTo>
                      <a:pt x="0" y="20253"/>
                    </a:lnTo>
                    <a:lnTo>
                      <a:pt x="750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194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147782" y="469636"/>
            <a:ext cx="5778500" cy="2603500"/>
            <a:chOff x="558" y="2488"/>
            <a:chExt cx="4368" cy="1968"/>
          </a:xfrm>
        </p:grpSpPr>
        <p:sp>
          <p:nvSpPr>
            <p:cNvPr id="3" name="Rectangle 3"/>
            <p:cNvSpPr>
              <a:spLocks noChangeArrowheads="1"/>
            </p:cNvSpPr>
            <p:nvPr/>
          </p:nvSpPr>
          <p:spPr bwMode="auto">
            <a:xfrm>
              <a:off x="558" y="2488"/>
              <a:ext cx="4368" cy="196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FF0000"/>
              </a:solidFill>
              <a:miter lim="800000"/>
              <a:headEnd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382" y="2968"/>
              <a:ext cx="96" cy="24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382" y="3784"/>
              <a:ext cx="96" cy="240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634" y="3208"/>
              <a:ext cx="96" cy="57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CC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98" y="3496"/>
              <a:ext cx="364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38" y="3208"/>
              <a:ext cx="252" cy="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1970" eaLnBrk="1" hangingPunct="1">
                <a:spcBef>
                  <a:spcPct val="50000"/>
                </a:spcBef>
                <a:defRPr/>
              </a:pPr>
              <a:r>
                <a:rPr kumimoji="0" lang="en-US" altLang="zh-CN" sz="2333" kern="0">
                  <a:solidFill>
                    <a:srgbClr val="FFFF00"/>
                  </a:solidFill>
                  <a:ea typeface="宋体" panose="02010600030101010101" pitchFamily="2" charset="-122"/>
                </a:rPr>
                <a:t>*</a:t>
              </a:r>
            </a:p>
          </p:txBody>
        </p:sp>
        <p:sp>
          <p:nvSpPr>
            <p:cNvPr id="9" name="Text Box 10"/>
            <p:cNvSpPr txBox="1">
              <a:spLocks noChangeArrowheads="1"/>
            </p:cNvSpPr>
            <p:nvPr/>
          </p:nvSpPr>
          <p:spPr bwMode="auto">
            <a:xfrm>
              <a:off x="1038" y="3496"/>
              <a:ext cx="252" cy="3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1970" eaLnBrk="1" hangingPunct="1">
                <a:spcBef>
                  <a:spcPct val="50000"/>
                </a:spcBef>
                <a:defRPr/>
              </a:pPr>
              <a:r>
                <a:rPr kumimoji="0" lang="en-US" altLang="zh-CN" sz="2333" kern="0">
                  <a:solidFill>
                    <a:srgbClr val="FFFF00"/>
                  </a:solidFill>
                  <a:ea typeface="宋体" panose="02010600030101010101" pitchFamily="2" charset="-122"/>
                </a:rPr>
                <a:t>*</a:t>
              </a:r>
            </a:p>
          </p:txBody>
        </p:sp>
        <p:graphicFrame>
          <p:nvGraphicFramePr>
            <p:cNvPr id="10" name="Object 11"/>
            <p:cNvGraphicFramePr>
              <a:graphicFrameLocks noChangeAspect="1"/>
            </p:cNvGraphicFramePr>
            <p:nvPr/>
          </p:nvGraphicFramePr>
          <p:xfrm>
            <a:off x="812" y="2982"/>
            <a:ext cx="289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6720" imgH="203040" progId="Equation.DSMT4">
                    <p:embed/>
                  </p:oleObj>
                </mc:Choice>
                <mc:Fallback>
                  <p:oleObj name="Equation" r:id="rId2" imgW="126720" imgH="203040" progId="Equation.DSMT4">
                    <p:embed/>
                    <p:pic>
                      <p:nvPicPr>
                        <p:cNvPr id="1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" y="2982"/>
                          <a:ext cx="289" cy="455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2"/>
            <p:cNvGraphicFramePr>
              <a:graphicFrameLocks noChangeAspect="1"/>
            </p:cNvGraphicFramePr>
            <p:nvPr/>
          </p:nvGraphicFramePr>
          <p:xfrm>
            <a:off x="812" y="3414"/>
            <a:ext cx="310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" imgH="203040" progId="Equation.DSMT4">
                    <p:embed/>
                  </p:oleObj>
                </mc:Choice>
                <mc:Fallback>
                  <p:oleObj name="Equation" r:id="rId4" imgW="139680" imgH="203040" progId="Equation.DSMT4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" y="3414"/>
                          <a:ext cx="310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2094" y="3208"/>
              <a:ext cx="28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2094" y="3784"/>
              <a:ext cx="288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2653" y="3880"/>
              <a:ext cx="1111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5" name="Object 16"/>
            <p:cNvGraphicFramePr>
              <a:graphicFrameLocks noChangeAspect="1"/>
            </p:cNvGraphicFramePr>
            <p:nvPr/>
          </p:nvGraphicFramePr>
          <p:xfrm>
            <a:off x="3072" y="3712"/>
            <a:ext cx="27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215640" imgH="304560" progId="Equation.3">
                    <p:embed/>
                  </p:oleObj>
                </mc:Choice>
                <mc:Fallback>
                  <p:oleObj name="公式" r:id="rId6" imgW="215640" imgH="304560" progId="Equation.3">
                    <p:embed/>
                    <p:pic>
                      <p:nvPicPr>
                        <p:cNvPr id="15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3712"/>
                          <a:ext cx="272" cy="384"/>
                        </a:xfrm>
                        <a:prstGeom prst="rect">
                          <a:avLst/>
                        </a:prstGeom>
                        <a:solidFill>
                          <a:srgbClr val="000000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3747" y="2776"/>
              <a:ext cx="25" cy="1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4135865" y="1046812"/>
            <a:ext cx="1143000" cy="885032"/>
            <a:chOff x="1861" y="3326"/>
            <a:chExt cx="864" cy="669"/>
          </a:xfrm>
        </p:grpSpPr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1861" y="3803"/>
              <a:ext cx="816" cy="192"/>
            </a:xfrm>
            <a:custGeom>
              <a:avLst/>
              <a:gdLst>
                <a:gd name="T0" fmla="*/ 816 w 816"/>
                <a:gd name="T1" fmla="*/ 0 h 192"/>
                <a:gd name="T2" fmla="*/ 0 w 816"/>
                <a:gd name="T3" fmla="*/ 96 h 192"/>
                <a:gd name="T4" fmla="*/ 816 w 816"/>
                <a:gd name="T5" fmla="*/ 192 h 192"/>
                <a:gd name="T6" fmla="*/ 816 w 816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6" h="192">
                  <a:moveTo>
                    <a:pt x="816" y="0"/>
                  </a:moveTo>
                  <a:lnTo>
                    <a:pt x="0" y="96"/>
                  </a:lnTo>
                  <a:lnTo>
                    <a:pt x="816" y="192"/>
                  </a:lnTo>
                  <a:lnTo>
                    <a:pt x="816" y="0"/>
                  </a:lnTo>
                  <a:close/>
                </a:path>
              </a:pathLst>
            </a:custGeom>
            <a:gradFill rotWithShape="0">
              <a:gsLst>
                <a:gs pos="0">
                  <a:srgbClr val="FF0000"/>
                </a:gs>
                <a:gs pos="100000">
                  <a:srgbClr val="FF0000">
                    <a:gamma/>
                    <a:tint val="0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9" name="Arc 20"/>
            <p:cNvSpPr>
              <a:spLocks/>
            </p:cNvSpPr>
            <p:nvPr/>
          </p:nvSpPr>
          <p:spPr bwMode="auto">
            <a:xfrm>
              <a:off x="2677" y="3803"/>
              <a:ext cx="48" cy="187"/>
            </a:xfrm>
            <a:custGeom>
              <a:avLst/>
              <a:gdLst>
                <a:gd name="G0" fmla="+- 3407 0 0"/>
                <a:gd name="G1" fmla="+- 21600 0 0"/>
                <a:gd name="G2" fmla="+- 21600 0 0"/>
                <a:gd name="T0" fmla="*/ 3407 w 25007"/>
                <a:gd name="T1" fmla="*/ 0 h 43200"/>
                <a:gd name="T2" fmla="*/ 0 w 25007"/>
                <a:gd name="T3" fmla="*/ 42930 h 43200"/>
                <a:gd name="T4" fmla="*/ 3407 w 25007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007" h="43200" fill="none" extrusionOk="0">
                  <a:moveTo>
                    <a:pt x="3406" y="0"/>
                  </a:moveTo>
                  <a:cubicBezTo>
                    <a:pt x="15336" y="0"/>
                    <a:pt x="25007" y="9670"/>
                    <a:pt x="25007" y="21600"/>
                  </a:cubicBezTo>
                  <a:cubicBezTo>
                    <a:pt x="25007" y="33529"/>
                    <a:pt x="15336" y="43200"/>
                    <a:pt x="3407" y="43200"/>
                  </a:cubicBezTo>
                  <a:cubicBezTo>
                    <a:pt x="2265" y="43200"/>
                    <a:pt x="1126" y="43109"/>
                    <a:pt x="0" y="42929"/>
                  </a:cubicBezTo>
                </a:path>
                <a:path w="25007" h="43200" stroke="0" extrusionOk="0">
                  <a:moveTo>
                    <a:pt x="3406" y="0"/>
                  </a:moveTo>
                  <a:cubicBezTo>
                    <a:pt x="15336" y="0"/>
                    <a:pt x="25007" y="9670"/>
                    <a:pt x="25007" y="21600"/>
                  </a:cubicBezTo>
                  <a:cubicBezTo>
                    <a:pt x="25007" y="33529"/>
                    <a:pt x="15336" y="43200"/>
                    <a:pt x="3407" y="43200"/>
                  </a:cubicBezTo>
                  <a:cubicBezTo>
                    <a:pt x="2265" y="43200"/>
                    <a:pt x="1126" y="43109"/>
                    <a:pt x="0" y="42929"/>
                  </a:cubicBezTo>
                  <a:lnTo>
                    <a:pt x="3407" y="21600"/>
                  </a:lnTo>
                  <a:close/>
                </a:path>
              </a:pathLst>
            </a:custGeom>
            <a:noFill/>
            <a:ln w="28575">
              <a:solidFill>
                <a:srgbClr val="FFFF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0" name="Object 21"/>
            <p:cNvGraphicFramePr>
              <a:graphicFrameLocks noChangeAspect="1"/>
            </p:cNvGraphicFramePr>
            <p:nvPr/>
          </p:nvGraphicFramePr>
          <p:xfrm>
            <a:off x="2347" y="3326"/>
            <a:ext cx="26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680" imgH="203040" progId="Equation.3">
                    <p:embed/>
                  </p:oleObj>
                </mc:Choice>
                <mc:Fallback>
                  <p:oleObj name="Equation" r:id="rId8" imgW="139680" imgH="203040" progId="Equation.3">
                    <p:embed/>
                    <p:pic>
                      <p:nvPicPr>
                        <p:cNvPr id="2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7" y="3326"/>
                          <a:ext cx="26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22"/>
          <p:cNvGrpSpPr>
            <a:grpSpLocks/>
          </p:cNvGrpSpPr>
          <p:nvPr/>
        </p:nvGrpSpPr>
        <p:grpSpPr bwMode="auto">
          <a:xfrm>
            <a:off x="2216698" y="1606021"/>
            <a:ext cx="3492500" cy="381000"/>
            <a:chOff x="816" y="1632"/>
            <a:chExt cx="2640" cy="288"/>
          </a:xfrm>
        </p:grpSpPr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816" y="1632"/>
              <a:ext cx="264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>
              <a:off x="816" y="1632"/>
              <a:ext cx="2640" cy="288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4" name="Group 51"/>
          <p:cNvGrpSpPr>
            <a:grpSpLocks/>
          </p:cNvGrpSpPr>
          <p:nvPr/>
        </p:nvGrpSpPr>
        <p:grpSpPr bwMode="auto">
          <a:xfrm>
            <a:off x="3317365" y="1348053"/>
            <a:ext cx="381000" cy="890323"/>
            <a:chOff x="1767" y="1640"/>
            <a:chExt cx="288" cy="673"/>
          </a:xfrm>
        </p:grpSpPr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2041" y="1689"/>
              <a:ext cx="1" cy="624"/>
            </a:xfrm>
            <a:custGeom>
              <a:avLst/>
              <a:gdLst>
                <a:gd name="T0" fmla="*/ 0 w 1"/>
                <a:gd name="T1" fmla="*/ 0 h 624"/>
                <a:gd name="T2" fmla="*/ 1 w 1"/>
                <a:gd name="T3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24">
                  <a:moveTo>
                    <a:pt x="0" y="0"/>
                  </a:moveTo>
                  <a:lnTo>
                    <a:pt x="1" y="624"/>
                  </a:lnTo>
                </a:path>
              </a:pathLst>
            </a:custGeom>
            <a:noFill/>
            <a:ln w="28575">
              <a:solidFill>
                <a:srgbClr val="FFFF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6" name="Object 36"/>
            <p:cNvGraphicFramePr>
              <a:graphicFrameLocks noChangeAspect="1"/>
            </p:cNvGraphicFramePr>
            <p:nvPr/>
          </p:nvGraphicFramePr>
          <p:xfrm>
            <a:off x="1767" y="1640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64880" progId="Equation.DSMT4">
                    <p:embed/>
                  </p:oleObj>
                </mc:Choice>
                <mc:Fallback>
                  <p:oleObj name="Equation" r:id="rId10" imgW="164880" imgH="164880" progId="Equation.DSMT4">
                    <p:embed/>
                    <p:pic>
                      <p:nvPicPr>
                        <p:cNvPr id="26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164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oup 38"/>
          <p:cNvGrpSpPr>
            <a:grpSpLocks/>
          </p:cNvGrpSpPr>
          <p:nvPr/>
        </p:nvGrpSpPr>
        <p:grpSpPr bwMode="auto">
          <a:xfrm>
            <a:off x="5707876" y="907521"/>
            <a:ext cx="1463146" cy="1840178"/>
            <a:chOff x="3455" y="1104"/>
            <a:chExt cx="1106" cy="1391"/>
          </a:xfrm>
        </p:grpSpPr>
        <p:grpSp>
          <p:nvGrpSpPr>
            <p:cNvPr id="28" name="Group 39"/>
            <p:cNvGrpSpPr>
              <a:grpSpLocks/>
            </p:cNvGrpSpPr>
            <p:nvPr/>
          </p:nvGrpSpPr>
          <p:grpSpPr bwMode="auto">
            <a:xfrm rot="5367018">
              <a:off x="3271" y="1291"/>
              <a:ext cx="1055" cy="681"/>
              <a:chOff x="3648" y="2208"/>
              <a:chExt cx="1141" cy="968"/>
            </a:xfrm>
          </p:grpSpPr>
          <p:sp>
            <p:nvSpPr>
              <p:cNvPr id="35" name="Freeform 40"/>
              <p:cNvSpPr>
                <a:spLocks/>
              </p:cNvSpPr>
              <p:nvPr/>
            </p:nvSpPr>
            <p:spPr bwMode="auto">
              <a:xfrm>
                <a:off x="4512" y="3120"/>
                <a:ext cx="277" cy="48"/>
              </a:xfrm>
              <a:custGeom>
                <a:avLst/>
                <a:gdLst>
                  <a:gd name="T0" fmla="*/ 0 w 240"/>
                  <a:gd name="T1" fmla="*/ 48 h 48"/>
                  <a:gd name="T2" fmla="*/ 96 w 240"/>
                  <a:gd name="T3" fmla="*/ 0 h 48"/>
                  <a:gd name="T4" fmla="*/ 240 w 240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41"/>
              <p:cNvSpPr>
                <a:spLocks/>
              </p:cNvSpPr>
              <p:nvPr/>
            </p:nvSpPr>
            <p:spPr bwMode="auto">
              <a:xfrm>
                <a:off x="3648" y="3120"/>
                <a:ext cx="277" cy="48"/>
              </a:xfrm>
              <a:custGeom>
                <a:avLst/>
                <a:gdLst>
                  <a:gd name="T0" fmla="*/ 240 w 240"/>
                  <a:gd name="T1" fmla="*/ 48 h 48"/>
                  <a:gd name="T2" fmla="*/ 144 w 240"/>
                  <a:gd name="T3" fmla="*/ 0 h 48"/>
                  <a:gd name="T4" fmla="*/ 0 w 240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42"/>
              <p:cNvSpPr>
                <a:spLocks/>
              </p:cNvSpPr>
              <p:nvPr/>
            </p:nvSpPr>
            <p:spPr bwMode="auto">
              <a:xfrm>
                <a:off x="3936" y="2208"/>
                <a:ext cx="576" cy="968"/>
              </a:xfrm>
              <a:custGeom>
                <a:avLst/>
                <a:gdLst>
                  <a:gd name="T0" fmla="*/ 0 w 480"/>
                  <a:gd name="T1" fmla="*/ 968 h 968"/>
                  <a:gd name="T2" fmla="*/ 96 w 480"/>
                  <a:gd name="T3" fmla="*/ 680 h 968"/>
                  <a:gd name="T4" fmla="*/ 240 w 480"/>
                  <a:gd name="T5" fmla="*/ 8 h 968"/>
                  <a:gd name="T6" fmla="*/ 384 w 480"/>
                  <a:gd name="T7" fmla="*/ 728 h 968"/>
                  <a:gd name="T8" fmla="*/ 480 w 480"/>
                  <a:gd name="T9" fmla="*/ 96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968">
                    <a:moveTo>
                      <a:pt x="0" y="968"/>
                    </a:moveTo>
                    <a:cubicBezTo>
                      <a:pt x="28" y="904"/>
                      <a:pt x="56" y="840"/>
                      <a:pt x="96" y="680"/>
                    </a:cubicBezTo>
                    <a:cubicBezTo>
                      <a:pt x="136" y="520"/>
                      <a:pt x="192" y="0"/>
                      <a:pt x="240" y="8"/>
                    </a:cubicBezTo>
                    <a:cubicBezTo>
                      <a:pt x="288" y="16"/>
                      <a:pt x="344" y="568"/>
                      <a:pt x="384" y="728"/>
                    </a:cubicBezTo>
                    <a:cubicBezTo>
                      <a:pt x="424" y="888"/>
                      <a:pt x="464" y="928"/>
                      <a:pt x="480" y="96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" name="Line 43"/>
            <p:cNvSpPr>
              <a:spLocks noChangeShapeType="1"/>
            </p:cNvSpPr>
            <p:nvPr/>
          </p:nvSpPr>
          <p:spPr bwMode="auto">
            <a:xfrm>
              <a:off x="3457" y="1632"/>
              <a:ext cx="1104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pSp>
          <p:nvGrpSpPr>
            <p:cNvPr id="30" name="Group 44"/>
            <p:cNvGrpSpPr>
              <a:grpSpLocks/>
            </p:cNvGrpSpPr>
            <p:nvPr/>
          </p:nvGrpSpPr>
          <p:grpSpPr bwMode="auto">
            <a:xfrm rot="5367018">
              <a:off x="3220" y="1578"/>
              <a:ext cx="1152" cy="681"/>
              <a:chOff x="3648" y="2208"/>
              <a:chExt cx="1141" cy="968"/>
            </a:xfrm>
          </p:grpSpPr>
          <p:sp>
            <p:nvSpPr>
              <p:cNvPr id="32" name="Freeform 45"/>
              <p:cNvSpPr>
                <a:spLocks/>
              </p:cNvSpPr>
              <p:nvPr/>
            </p:nvSpPr>
            <p:spPr bwMode="auto">
              <a:xfrm>
                <a:off x="4512" y="3120"/>
                <a:ext cx="277" cy="48"/>
              </a:xfrm>
              <a:custGeom>
                <a:avLst/>
                <a:gdLst>
                  <a:gd name="T0" fmla="*/ 0 w 240"/>
                  <a:gd name="T1" fmla="*/ 48 h 48"/>
                  <a:gd name="T2" fmla="*/ 96 w 240"/>
                  <a:gd name="T3" fmla="*/ 0 h 48"/>
                  <a:gd name="T4" fmla="*/ 240 w 240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8">
                    <a:moveTo>
                      <a:pt x="0" y="48"/>
                    </a:moveTo>
                    <a:cubicBezTo>
                      <a:pt x="28" y="24"/>
                      <a:pt x="56" y="0"/>
                      <a:pt x="96" y="0"/>
                    </a:cubicBezTo>
                    <a:cubicBezTo>
                      <a:pt x="136" y="0"/>
                      <a:pt x="216" y="40"/>
                      <a:pt x="240" y="4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46"/>
              <p:cNvSpPr>
                <a:spLocks/>
              </p:cNvSpPr>
              <p:nvPr/>
            </p:nvSpPr>
            <p:spPr bwMode="auto">
              <a:xfrm>
                <a:off x="3648" y="3120"/>
                <a:ext cx="277" cy="48"/>
              </a:xfrm>
              <a:custGeom>
                <a:avLst/>
                <a:gdLst>
                  <a:gd name="T0" fmla="*/ 240 w 240"/>
                  <a:gd name="T1" fmla="*/ 48 h 48"/>
                  <a:gd name="T2" fmla="*/ 144 w 240"/>
                  <a:gd name="T3" fmla="*/ 0 h 48"/>
                  <a:gd name="T4" fmla="*/ 0 w 240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0" h="48">
                    <a:moveTo>
                      <a:pt x="240" y="48"/>
                    </a:moveTo>
                    <a:cubicBezTo>
                      <a:pt x="212" y="24"/>
                      <a:pt x="184" y="0"/>
                      <a:pt x="144" y="0"/>
                    </a:cubicBezTo>
                    <a:cubicBezTo>
                      <a:pt x="104" y="0"/>
                      <a:pt x="24" y="40"/>
                      <a:pt x="0" y="4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47"/>
              <p:cNvSpPr>
                <a:spLocks/>
              </p:cNvSpPr>
              <p:nvPr/>
            </p:nvSpPr>
            <p:spPr bwMode="auto">
              <a:xfrm>
                <a:off x="3936" y="2208"/>
                <a:ext cx="576" cy="968"/>
              </a:xfrm>
              <a:custGeom>
                <a:avLst/>
                <a:gdLst>
                  <a:gd name="T0" fmla="*/ 0 w 480"/>
                  <a:gd name="T1" fmla="*/ 968 h 968"/>
                  <a:gd name="T2" fmla="*/ 96 w 480"/>
                  <a:gd name="T3" fmla="*/ 680 h 968"/>
                  <a:gd name="T4" fmla="*/ 240 w 480"/>
                  <a:gd name="T5" fmla="*/ 8 h 968"/>
                  <a:gd name="T6" fmla="*/ 384 w 480"/>
                  <a:gd name="T7" fmla="*/ 728 h 968"/>
                  <a:gd name="T8" fmla="*/ 480 w 480"/>
                  <a:gd name="T9" fmla="*/ 96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968">
                    <a:moveTo>
                      <a:pt x="0" y="968"/>
                    </a:moveTo>
                    <a:cubicBezTo>
                      <a:pt x="28" y="904"/>
                      <a:pt x="56" y="840"/>
                      <a:pt x="96" y="680"/>
                    </a:cubicBezTo>
                    <a:cubicBezTo>
                      <a:pt x="136" y="520"/>
                      <a:pt x="192" y="0"/>
                      <a:pt x="240" y="8"/>
                    </a:cubicBezTo>
                    <a:cubicBezTo>
                      <a:pt x="288" y="16"/>
                      <a:pt x="344" y="568"/>
                      <a:pt x="384" y="728"/>
                    </a:cubicBezTo>
                    <a:cubicBezTo>
                      <a:pt x="424" y="888"/>
                      <a:pt x="464" y="928"/>
                      <a:pt x="480" y="968"/>
                    </a:cubicBezTo>
                  </a:path>
                </a:pathLst>
              </a:custGeom>
              <a:noFill/>
              <a:ln w="19050" cmpd="sng">
                <a:solidFill>
                  <a:srgbClr val="FFFFFF"/>
                </a:solidFill>
                <a:round/>
                <a:headEnd type="none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1" name="Line 48"/>
            <p:cNvSpPr>
              <a:spLocks noChangeShapeType="1"/>
            </p:cNvSpPr>
            <p:nvPr/>
          </p:nvSpPr>
          <p:spPr bwMode="auto">
            <a:xfrm>
              <a:off x="3456" y="1920"/>
              <a:ext cx="1105" cy="0"/>
            </a:xfrm>
            <a:prstGeom prst="line">
              <a:avLst/>
            </a:prstGeom>
            <a:noFill/>
            <a:ln w="12700">
              <a:solidFill>
                <a:srgbClr val="FFFFFF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</p:grpSp>
      <p:sp>
        <p:nvSpPr>
          <p:cNvPr id="38" name="Text Box 54"/>
          <p:cNvSpPr txBox="1">
            <a:spLocks noChangeArrowheads="1"/>
          </p:cNvSpPr>
          <p:nvPr/>
        </p:nvSpPr>
        <p:spPr bwMode="auto">
          <a:xfrm>
            <a:off x="1507111" y="3378572"/>
            <a:ext cx="2589849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  <a:latin typeface="黑体" panose="02010609060101010101" pitchFamily="49" charset="-122"/>
              </a:rPr>
              <a:t> </a:t>
            </a:r>
            <a:r>
              <a:rPr lang="zh-CN" altLang="en-US" sz="2333" dirty="0">
                <a:solidFill>
                  <a:srgbClr val="0000CC"/>
                </a:solidFill>
                <a:latin typeface="黑体" panose="02010609060101010101" pitchFamily="49" charset="-122"/>
              </a:rPr>
              <a:t>最小分辨角</a:t>
            </a:r>
            <a:r>
              <a:rPr lang="zh-CN" altLang="en-US" sz="2333" i="1" dirty="0">
                <a:solidFill>
                  <a:srgbClr val="0000CC"/>
                </a:solidFill>
                <a:latin typeface="黑体" panose="02010609060101010101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2333" baseline="-25000" dirty="0">
                <a:solidFill>
                  <a:srgbClr val="0000CC"/>
                </a:solidFill>
                <a:latin typeface="黑体" panose="02010609060101010101" pitchFamily="49" charset="-122"/>
                <a:sym typeface="Symbol" panose="05050102010706020507" pitchFamily="18" charset="2"/>
              </a:rPr>
              <a:t>1</a:t>
            </a:r>
            <a:endParaRPr lang="en-US" altLang="zh-CN" sz="2333" baseline="-25000" dirty="0">
              <a:solidFill>
                <a:srgbClr val="0000CC"/>
              </a:solidFill>
            </a:endParaRPr>
          </a:p>
        </p:txBody>
      </p:sp>
      <p:graphicFrame>
        <p:nvGraphicFramePr>
          <p:cNvPr id="39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629414"/>
              </p:ext>
            </p:extLst>
          </p:nvPr>
        </p:nvGraphicFramePr>
        <p:xfrm>
          <a:off x="4330678" y="3145533"/>
          <a:ext cx="1609474" cy="87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23600" imgH="393480" progId="Equation.DSMT4">
                  <p:embed/>
                </p:oleObj>
              </mc:Choice>
              <mc:Fallback>
                <p:oleObj name="Equation" r:id="rId12" imgW="723600" imgH="393480" progId="Equation.DSMT4">
                  <p:embed/>
                  <p:pic>
                    <p:nvPicPr>
                      <p:cNvPr id="39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0678" y="3145533"/>
                        <a:ext cx="1609474" cy="8752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56"/>
          <p:cNvSpPr txBox="1">
            <a:spLocks noChangeArrowheads="1"/>
          </p:cNvSpPr>
          <p:nvPr/>
        </p:nvSpPr>
        <p:spPr bwMode="auto">
          <a:xfrm>
            <a:off x="1559335" y="4686549"/>
            <a:ext cx="2775479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  <a:latin typeface="黑体" panose="02010609060101010101" pitchFamily="49" charset="-122"/>
              </a:rPr>
              <a:t> </a:t>
            </a:r>
            <a:r>
              <a:rPr lang="zh-CN" altLang="en-US" sz="2333" dirty="0">
                <a:solidFill>
                  <a:srgbClr val="0000CC"/>
                </a:solidFill>
                <a:latin typeface="黑体" panose="02010609060101010101" pitchFamily="49" charset="-122"/>
              </a:rPr>
              <a:t>仪器的分辨本领</a:t>
            </a:r>
            <a:r>
              <a:rPr lang="zh-CN" altLang="en-US" sz="2333" dirty="0">
                <a:solidFill>
                  <a:srgbClr val="0000CC"/>
                </a:solidFill>
              </a:rPr>
              <a:t> </a:t>
            </a:r>
          </a:p>
        </p:txBody>
      </p:sp>
      <p:graphicFrame>
        <p:nvGraphicFramePr>
          <p:cNvPr id="41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9978"/>
              </p:ext>
            </p:extLst>
          </p:nvPr>
        </p:nvGraphicFramePr>
        <p:xfrm>
          <a:off x="4523777" y="4513685"/>
          <a:ext cx="1560392" cy="94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11000" imgH="431640" progId="Equation.DSMT4">
                  <p:embed/>
                </p:oleObj>
              </mc:Choice>
              <mc:Fallback>
                <p:oleObj name="Equation" r:id="rId14" imgW="711000" imgH="431640" progId="Equation.DSMT4">
                  <p:embed/>
                  <p:pic>
                    <p:nvPicPr>
                      <p:cNvPr id="41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777" y="4513685"/>
                        <a:ext cx="1560392" cy="947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16">
            <a:extLst>
              <a:ext uri="{FF2B5EF4-FFF2-40B4-BE49-F238E27FC236}">
                <a16:creationId xmlns:a16="http://schemas.microsoft.com/office/drawing/2014/main" id="{F5FE9DAF-6FD3-4BE3-85FA-AF39559CA8B0}"/>
              </a:ext>
            </a:extLst>
          </p:cNvPr>
          <p:cNvGrpSpPr>
            <a:grpSpLocks/>
          </p:cNvGrpSpPr>
          <p:nvPr/>
        </p:nvGrpSpPr>
        <p:grpSpPr bwMode="auto">
          <a:xfrm>
            <a:off x="6989321" y="756709"/>
            <a:ext cx="1271324" cy="1531938"/>
            <a:chOff x="4798" y="184"/>
            <a:chExt cx="961" cy="1158"/>
          </a:xfrm>
        </p:grpSpPr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6CA12151-67B5-436E-847F-DF0B403119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64333">
              <a:off x="5048" y="836"/>
              <a:ext cx="499" cy="49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44" name="Oval 12">
              <a:extLst>
                <a:ext uri="{FF2B5EF4-FFF2-40B4-BE49-F238E27FC236}">
                  <a16:creationId xmlns:a16="http://schemas.microsoft.com/office/drawing/2014/main" id="{861A36CC-F503-4705-9C30-3C35ACA900D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64333">
              <a:off x="5050" y="607"/>
              <a:ext cx="499" cy="49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45" name="Oval 13">
              <a:extLst>
                <a:ext uri="{FF2B5EF4-FFF2-40B4-BE49-F238E27FC236}">
                  <a16:creationId xmlns:a16="http://schemas.microsoft.com/office/drawing/2014/main" id="{F3E89ACB-1FE6-4939-817D-34DC37FF6A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64333">
              <a:off x="5050" y="843"/>
              <a:ext cx="499" cy="499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46" name="Text Box 14">
              <a:extLst>
                <a:ext uri="{FF2B5EF4-FFF2-40B4-BE49-F238E27FC236}">
                  <a16:creationId xmlns:a16="http://schemas.microsoft.com/office/drawing/2014/main" id="{FC87BE98-D70C-4C2C-B083-07A261B05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" y="184"/>
              <a:ext cx="961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2333" dirty="0">
                  <a:solidFill>
                    <a:srgbClr val="0000CC"/>
                  </a:solidFill>
                </a:rPr>
                <a:t>艾里斑</a:t>
              </a:r>
            </a:p>
          </p:txBody>
        </p:sp>
      </p:grpSp>
      <p:sp>
        <p:nvSpPr>
          <p:cNvPr id="47" name="Line 4">
            <a:extLst>
              <a:ext uri="{FF2B5EF4-FFF2-40B4-BE49-F238E27FC236}">
                <a16:creationId xmlns:a16="http://schemas.microsoft.com/office/drawing/2014/main" id="{9192A23A-0AC3-4552-A16D-7283252BE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225" y="1605240"/>
            <a:ext cx="1860000" cy="1323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48" name="Line 4">
            <a:extLst>
              <a:ext uri="{FF2B5EF4-FFF2-40B4-BE49-F238E27FC236}">
                <a16:creationId xmlns:a16="http://schemas.microsoft.com/office/drawing/2014/main" id="{6EC5FF8F-FA44-4115-9E52-E92522020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4225" y="1984245"/>
            <a:ext cx="1860000" cy="1323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2CE84A4-7046-4711-B3B9-9EE5DEF02BB8}"/>
              </a:ext>
            </a:extLst>
          </p:cNvPr>
          <p:cNvSpPr txBox="1"/>
          <p:nvPr/>
        </p:nvSpPr>
        <p:spPr>
          <a:xfrm>
            <a:off x="1751032" y="3927770"/>
            <a:ext cx="3325024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0" dirty="0">
                <a:solidFill>
                  <a:srgbClr val="FF0000"/>
                </a:solidFill>
                <a:sym typeface="Symbol" panose="05050102010706020507" pitchFamily="18" charset="2"/>
              </a:rPr>
              <a:t>第一级暗环的衍射角</a:t>
            </a:r>
            <a:endParaRPr lang="zh-CN" altLang="en-US" sz="233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E680150-AD3E-340A-58AC-BCCC652753D6}"/>
              </a:ext>
            </a:extLst>
          </p:cNvPr>
          <p:cNvSpPr txBox="1"/>
          <p:nvPr/>
        </p:nvSpPr>
        <p:spPr>
          <a:xfrm>
            <a:off x="4572000" y="3927189"/>
            <a:ext cx="3420952" cy="450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0" dirty="0">
                <a:solidFill>
                  <a:srgbClr val="0000CC"/>
                </a:solidFill>
                <a:latin typeface="黑体" panose="02010609060101010101" pitchFamily="49" charset="-122"/>
              </a:rPr>
              <a:t>（艾里斑的</a:t>
            </a:r>
            <a:r>
              <a:rPr lang="zh-CN" altLang="en-US" sz="2330" dirty="0">
                <a:solidFill>
                  <a:srgbClr val="FF0000"/>
                </a:solidFill>
                <a:latin typeface="黑体" panose="02010609060101010101" pitchFamily="49" charset="-122"/>
              </a:rPr>
              <a:t>半角宽度</a:t>
            </a:r>
            <a:r>
              <a:rPr lang="zh-CN" altLang="en-US" sz="2330" dirty="0">
                <a:solidFill>
                  <a:srgbClr val="FF0000"/>
                </a:solidFill>
              </a:rPr>
              <a:t> </a:t>
            </a:r>
            <a:r>
              <a:rPr lang="zh-CN" altLang="en-US" sz="2330" dirty="0">
                <a:solidFill>
                  <a:srgbClr val="0000CC"/>
                </a:solidFill>
                <a:latin typeface="黑体" panose="02010609060101010101" pitchFamily="49" charset="-122"/>
              </a:rPr>
              <a:t>）</a:t>
            </a:r>
            <a:endParaRPr lang="zh-CN" altLang="en-US" sz="2330" dirty="0"/>
          </a:p>
        </p:txBody>
      </p:sp>
    </p:spTree>
    <p:extLst>
      <p:ext uri="{BB962C8B-B14F-4D97-AF65-F5344CB8AC3E}">
        <p14:creationId xmlns:p14="http://schemas.microsoft.com/office/powerpoint/2010/main" val="34824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5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043608" y="493847"/>
            <a:ext cx="5256237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FF0000"/>
                </a:solidFill>
              </a:rPr>
              <a:t>提高光学仪器分辨本领的途径：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152596" y="1145976"/>
            <a:ext cx="3791479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dirty="0">
                <a:solidFill>
                  <a:srgbClr val="000000"/>
                </a:solidFill>
                <a:ea typeface="宋体" panose="02010600030101010101" pitchFamily="2" charset="-122"/>
              </a:rPr>
              <a:t>1.  </a:t>
            </a:r>
            <a:r>
              <a:rPr lang="zh-CN" altLang="en-US" sz="2333" dirty="0">
                <a:solidFill>
                  <a:srgbClr val="000000"/>
                </a:solidFill>
              </a:rPr>
              <a:t>加大光学仪器的孔径</a:t>
            </a:r>
            <a:r>
              <a:rPr lang="en-US" altLang="zh-CN" sz="2333" i="1" dirty="0">
                <a:solidFill>
                  <a:srgbClr val="000000"/>
                </a:solidFill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729788" y="1145976"/>
            <a:ext cx="237159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</a:rPr>
              <a:t>（天文望远镜）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EADD7E-3D2A-F547-8943-4D81ED48EA77}"/>
              </a:ext>
            </a:extLst>
          </p:cNvPr>
          <p:cNvGrpSpPr/>
          <p:nvPr/>
        </p:nvGrpSpPr>
        <p:grpSpPr>
          <a:xfrm>
            <a:off x="956371" y="1705372"/>
            <a:ext cx="7546833" cy="3191922"/>
            <a:chOff x="961392" y="2074707"/>
            <a:chExt cx="7546833" cy="319192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37C1CA8-819D-B2D4-22F3-6B155BBC9912}"/>
                </a:ext>
              </a:extLst>
            </p:cNvPr>
            <p:cNvGrpSpPr/>
            <p:nvPr/>
          </p:nvGrpSpPr>
          <p:grpSpPr>
            <a:xfrm>
              <a:off x="961392" y="2074707"/>
              <a:ext cx="7221216" cy="3191922"/>
              <a:chOff x="961392" y="2074707"/>
              <a:chExt cx="7221216" cy="3191922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A9E5B69C-FFAF-485B-9600-460EA4798B1D}"/>
                  </a:ext>
                </a:extLst>
              </p:cNvPr>
              <p:cNvGrpSpPr/>
              <p:nvPr/>
            </p:nvGrpSpPr>
            <p:grpSpPr>
              <a:xfrm>
                <a:off x="961392" y="2501827"/>
                <a:ext cx="7221216" cy="2764802"/>
                <a:chOff x="0" y="0"/>
                <a:chExt cx="3854352" cy="1871980"/>
              </a:xfrm>
            </p:grpSpPr>
            <p:pic>
              <p:nvPicPr>
                <p:cNvPr id="9" name="图片 8" descr="IMG_256">
                  <a:extLst>
                    <a:ext uri="{FF2B5EF4-FFF2-40B4-BE49-F238E27FC236}">
                      <a16:creationId xmlns:a16="http://schemas.microsoft.com/office/drawing/2014/main" id="{6A13C4E7-2CBA-46AB-AC89-A59D07756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871980" cy="1871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10" name="图片 9" descr="IMG_256">
                  <a:extLst>
                    <a:ext uri="{FF2B5EF4-FFF2-40B4-BE49-F238E27FC236}">
                      <a16:creationId xmlns:a16="http://schemas.microsoft.com/office/drawing/2014/main" id="{6A123B58-7F6A-468B-8CBE-718C26BA9B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r="13312"/>
                <a:stretch>
                  <a:fillRect/>
                </a:stretch>
              </p:blipFill>
              <p:spPr>
                <a:xfrm>
                  <a:off x="1997612" y="0"/>
                  <a:ext cx="1856740" cy="187198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4CEE4F0-0151-9FCC-513F-6755282A6953}"/>
                  </a:ext>
                </a:extLst>
              </p:cNvPr>
              <p:cNvSpPr txBox="1"/>
              <p:nvPr/>
            </p:nvSpPr>
            <p:spPr>
              <a:xfrm>
                <a:off x="1277208" y="2074707"/>
                <a:ext cx="31683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i="1" kern="100" dirty="0">
                    <a:solidFill>
                      <a:srgbClr val="333333"/>
                    </a:solidFill>
                    <a:effectLst/>
                    <a:latin typeface="Times New Roman" panose="02020603050405020304" pitchFamily="18" charset="0"/>
                    <a:ea typeface="Helvetica" panose="020B0604020202020204" pitchFamily="34" charset="0"/>
                    <a:cs typeface="Times New Roman" panose="02020603050405020304" pitchFamily="18" charset="0"/>
                  </a:rPr>
                  <a:t>James Webb Space Telescope</a:t>
                </a:r>
                <a:endParaRPr lang="zh-CN" altLang="en-US" sz="1800" dirty="0"/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7544D62-3D04-30CF-4EF1-40BBF0CB6A70}"/>
                </a:ext>
              </a:extLst>
            </p:cNvPr>
            <p:cNvSpPr txBox="1"/>
            <p:nvPr/>
          </p:nvSpPr>
          <p:spPr>
            <a:xfrm>
              <a:off x="4575147" y="2074707"/>
              <a:ext cx="39330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i="1" kern="10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Helvetica" panose="020B0604020202020204" pitchFamily="34" charset="0"/>
                  <a:cs typeface="Times New Roman" panose="02020603050405020304" pitchFamily="18" charset="0"/>
                </a:rPr>
                <a:t>European</a:t>
              </a:r>
              <a:r>
                <a:rPr lang="en-US" altLang="zh-CN" sz="1800" i="1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Extremely Large Telescope</a:t>
              </a:r>
              <a:endParaRPr lang="zh-CN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792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3" r="10115"/>
          <a:stretch/>
        </p:blipFill>
        <p:spPr>
          <a:xfrm>
            <a:off x="2786331" y="483220"/>
            <a:ext cx="5595669" cy="36835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6B88B0-7E9A-4A52-9736-5708A0022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59" y="1418083"/>
            <a:ext cx="2013969" cy="2748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6">
                <a:extLst>
                  <a:ext uri="{FF2B5EF4-FFF2-40B4-BE49-F238E27FC236}">
                    <a16:creationId xmlns:a16="http://schemas.microsoft.com/office/drawing/2014/main" id="{0CC263B2-7EF6-4F7F-8484-45378D0313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84728" y="4201585"/>
                <a:ext cx="5595669" cy="1169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333" dirty="0">
                    <a:solidFill>
                      <a:srgbClr val="000000"/>
                    </a:solidFill>
                  </a:rPr>
                  <a:t>500</a:t>
                </a:r>
                <a:r>
                  <a:rPr lang="zh-CN" altLang="en-US" sz="2333" dirty="0">
                    <a:solidFill>
                      <a:srgbClr val="000000"/>
                    </a:solidFill>
                  </a:rPr>
                  <a:t>米口径球面射电望远镜（</a:t>
                </a:r>
                <a:r>
                  <a:rPr lang="en-US" altLang="zh-CN" sz="2333" dirty="0">
                    <a:solidFill>
                      <a:srgbClr val="000000"/>
                    </a:solidFill>
                  </a:rPr>
                  <a:t>FAST</a:t>
                </a:r>
                <a:r>
                  <a:rPr lang="zh-CN" altLang="en-US" sz="2333" dirty="0">
                    <a:solidFill>
                      <a:srgbClr val="000000"/>
                    </a:solidFill>
                  </a:rPr>
                  <a:t>）</a:t>
                </a:r>
                <a:endParaRPr lang="en-US" altLang="zh-CN" sz="2333" dirty="0">
                  <a:solidFill>
                    <a:srgbClr val="000000"/>
                  </a:solidFill>
                </a:endParaRPr>
              </a:p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333" dirty="0">
                    <a:solidFill>
                      <a:srgbClr val="000000"/>
                    </a:solidFill>
                  </a:rPr>
                  <a:t>可观测最短波长为</a:t>
                </a:r>
                <a:r>
                  <a:rPr lang="en-US" altLang="zh-CN" sz="2333" dirty="0">
                    <a:solidFill>
                      <a:srgbClr val="000000"/>
                    </a:solidFill>
                  </a:rPr>
                  <a:t>0.1</a:t>
                </a:r>
                <a:r>
                  <a:rPr lang="zh-CN" altLang="en-US" sz="2333" dirty="0">
                    <a:solidFill>
                      <a:srgbClr val="000000"/>
                    </a:solidFill>
                  </a:rPr>
                  <a:t>米，最小分辨角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33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33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altLang="zh-CN" sz="2333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333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sz="2333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333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333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𝟎𝟏𝟒</m:t>
                    </m:r>
                    <m:r>
                      <a:rPr lang="en-US" altLang="zh-CN" sz="2333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endParaRPr lang="zh-CN" altLang="en-US" sz="2333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 Box 6">
                <a:extLst>
                  <a:ext uri="{FF2B5EF4-FFF2-40B4-BE49-F238E27FC236}">
                    <a16:creationId xmlns:a16="http://schemas.microsoft.com/office/drawing/2014/main" id="{0CC263B2-7EF6-4F7F-8484-45378D031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4728" y="4201585"/>
                <a:ext cx="5595669" cy="1169359"/>
              </a:xfrm>
              <a:prstGeom prst="rect">
                <a:avLst/>
              </a:prstGeom>
              <a:blipFill>
                <a:blip r:embed="rId5"/>
                <a:stretch>
                  <a:fillRect t="-5729" b="-10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Box 6">
            <a:extLst>
              <a:ext uri="{FF2B5EF4-FFF2-40B4-BE49-F238E27FC236}">
                <a16:creationId xmlns:a16="http://schemas.microsoft.com/office/drawing/2014/main" id="{2FF37E82-3644-4606-8D35-1D011B87B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634" y="877990"/>
            <a:ext cx="182615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</a:rPr>
              <a:t>人民科学家</a:t>
            </a: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27B495B7-FA25-4249-841A-807900003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9" y="4229063"/>
            <a:ext cx="23610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南仁东</a:t>
            </a:r>
            <a:endParaRPr lang="en-US" altLang="zh-CN" sz="2000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</a:rPr>
              <a:t>1945-2017</a:t>
            </a:r>
            <a:r>
              <a:rPr lang="zh-CN" altLang="en-US" sz="2000" dirty="0">
                <a:solidFill>
                  <a:srgbClr val="00000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6164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313107" y="549329"/>
            <a:ext cx="263702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dirty="0">
                <a:solidFill>
                  <a:srgbClr val="000000"/>
                </a:solidFill>
                <a:ea typeface="宋体" panose="02010600030101010101" pitchFamily="2" charset="-122"/>
              </a:rPr>
              <a:t>2.  </a:t>
            </a:r>
            <a:r>
              <a:rPr lang="zh-CN" altLang="en-US" sz="2333" dirty="0">
                <a:solidFill>
                  <a:srgbClr val="000000"/>
                </a:solidFill>
              </a:rPr>
              <a:t>减小入射波波长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4091619" y="549330"/>
            <a:ext cx="3231015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333" dirty="0">
                <a:solidFill>
                  <a:srgbClr val="000000"/>
                </a:solidFill>
                <a:ea typeface="宋体" panose="02010600030101010101" pitchFamily="2" charset="-122"/>
              </a:rPr>
              <a:t>(</a:t>
            </a:r>
            <a:r>
              <a:rPr lang="zh-CN" altLang="en-US" sz="2333" dirty="0">
                <a:solidFill>
                  <a:srgbClr val="000000"/>
                </a:solidFill>
              </a:rPr>
              <a:t>电子显微镜</a:t>
            </a:r>
            <a:r>
              <a:rPr lang="en-US" altLang="zh-CN" sz="2333" i="1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 </a:t>
            </a:r>
            <a:r>
              <a:rPr lang="en-US" altLang="zh-CN" sz="2333" dirty="0">
                <a:solidFill>
                  <a:srgbClr val="00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&lt;&lt; 1 nm)</a:t>
            </a:r>
            <a:endParaRPr lang="en-US" altLang="zh-CN" sz="2333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686286-C243-4981-96A3-C8E70765C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61"/>
          <a:stretch/>
        </p:blipFill>
        <p:spPr>
          <a:xfrm>
            <a:off x="843805" y="1453454"/>
            <a:ext cx="3188135" cy="31797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2F9061-B9C8-2ED4-6A91-B4A240C58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312"/>
          <a:stretch/>
        </p:blipFill>
        <p:spPr>
          <a:xfrm>
            <a:off x="4032787" y="1428618"/>
            <a:ext cx="4319633" cy="31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6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67544" y="265248"/>
            <a:ext cx="8208911" cy="177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GB" sz="2333" dirty="0">
                <a:solidFill>
                  <a:srgbClr val="0000CC"/>
                </a:solidFill>
                <a:latin typeface="黑体" panose="02010609060101010101" pitchFamily="49" charset="-122"/>
              </a:rPr>
              <a:t>例题</a:t>
            </a:r>
            <a:r>
              <a:rPr lang="zh-CN" altLang="en-GB" sz="2333" dirty="0">
                <a:solidFill>
                  <a:srgbClr val="000000"/>
                </a:solidFill>
              </a:rPr>
              <a:t>    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在通常亮度下，人眼瞳孔的直径约为</a:t>
            </a:r>
            <a:r>
              <a:rPr lang="zh-CN" altLang="en-GB" sz="2333" dirty="0">
                <a:solidFill>
                  <a:srgbClr val="000000"/>
                </a:solidFill>
              </a:rPr>
              <a:t>3</a:t>
            </a:r>
            <a:r>
              <a:rPr lang="en-GB" altLang="zh-CN" sz="2333" dirty="0">
                <a:solidFill>
                  <a:srgbClr val="000000"/>
                </a:solidFill>
              </a:rPr>
              <a:t>mm</a:t>
            </a:r>
            <a:r>
              <a:rPr lang="en-GB" altLang="zh-CN" sz="2333" dirty="0">
                <a:solidFill>
                  <a:srgbClr val="000000"/>
                </a:solidFill>
                <a:latin typeface="黑体" panose="02010609060101010101" pitchFamily="49" charset="-122"/>
              </a:rPr>
              <a:t>，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求人眼的最小分辨角。若黑板上有一个两横线相距</a:t>
            </a:r>
            <a:r>
              <a:rPr lang="zh-CN" altLang="en-GB" sz="2333" dirty="0">
                <a:solidFill>
                  <a:srgbClr val="000000"/>
                </a:solidFill>
              </a:rPr>
              <a:t>2</a:t>
            </a:r>
            <a:r>
              <a:rPr lang="en-GB" altLang="zh-CN" sz="2333" dirty="0">
                <a:solidFill>
                  <a:srgbClr val="000000"/>
                </a:solidFill>
              </a:rPr>
              <a:t>mm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的等号</a:t>
            </a:r>
            <a:r>
              <a:rPr lang="zh-CN" altLang="en-GB" sz="2333" dirty="0">
                <a:solidFill>
                  <a:srgbClr val="000000"/>
                </a:solidFill>
              </a:rPr>
              <a:t>“</a:t>
            </a:r>
            <a:r>
              <a:rPr lang="zh-CN" altLang="en-GB" sz="2333" i="1" dirty="0">
                <a:solidFill>
                  <a:srgbClr val="000000"/>
                </a:solidFill>
              </a:rPr>
              <a:t>=</a:t>
            </a:r>
            <a:r>
              <a:rPr lang="zh-CN" altLang="en-GB" sz="2333" dirty="0">
                <a:solidFill>
                  <a:srgbClr val="000000"/>
                </a:solidFill>
              </a:rPr>
              <a:t>”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，距黑板多远处的学生恰能分辨？</a:t>
            </a:r>
            <a:r>
              <a:rPr lang="zh-CN" altLang="en-US" sz="2333" dirty="0">
                <a:solidFill>
                  <a:srgbClr val="000000"/>
                </a:solidFill>
                <a:latin typeface="黑体" panose="02010609060101010101" pitchFamily="49" charset="-122"/>
              </a:rPr>
              <a:t>（取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人眼最敏感的黄绿光波长</a:t>
            </a:r>
            <a:r>
              <a:rPr lang="zh-CN" altLang="en-GB" sz="2333" i="1" dirty="0">
                <a:solidFill>
                  <a:srgbClr val="000000"/>
                </a:solidFill>
                <a:sym typeface="Symbol" panose="05050102010706020507" pitchFamily="18" charset="2"/>
              </a:rPr>
              <a:t></a:t>
            </a:r>
            <a:r>
              <a:rPr lang="zh-CN" altLang="en-GB" sz="2333" i="1" dirty="0">
                <a:solidFill>
                  <a:srgbClr val="000000"/>
                </a:solidFill>
              </a:rPr>
              <a:t>=</a:t>
            </a:r>
            <a:r>
              <a:rPr lang="zh-CN" altLang="en-GB" sz="2333" dirty="0">
                <a:solidFill>
                  <a:srgbClr val="000000"/>
                </a:solidFill>
              </a:rPr>
              <a:t>550</a:t>
            </a:r>
            <a:r>
              <a:rPr lang="en-GB" altLang="zh-CN" sz="2333" dirty="0">
                <a:solidFill>
                  <a:srgbClr val="000000"/>
                </a:solidFill>
              </a:rPr>
              <a:t>nm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计算</a:t>
            </a:r>
            <a:r>
              <a:rPr lang="zh-CN" altLang="en-US" sz="2333" dirty="0">
                <a:solidFill>
                  <a:srgbClr val="000000"/>
                </a:solidFill>
                <a:latin typeface="黑体" panose="02010609060101010101" pitchFamily="49" charset="-122"/>
              </a:rPr>
              <a:t>）</a:t>
            </a:r>
            <a:r>
              <a:rPr lang="zh-CN" altLang="en-US" sz="2333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611560" y="1989867"/>
            <a:ext cx="8136904" cy="9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GB" sz="2333" dirty="0">
                <a:solidFill>
                  <a:srgbClr val="FF0000"/>
                </a:solidFill>
                <a:latin typeface="黑体" panose="02010609060101010101" pitchFamily="49" charset="-122"/>
              </a:rPr>
              <a:t>解：</a:t>
            </a:r>
            <a:r>
              <a:rPr lang="zh-CN" altLang="en-GB" sz="2333" dirty="0">
                <a:solidFill>
                  <a:srgbClr val="FF0000"/>
                </a:solidFill>
              </a:rPr>
              <a:t> </a:t>
            </a:r>
            <a:r>
              <a:rPr lang="zh-CN" altLang="en-GB" sz="2333" dirty="0">
                <a:solidFill>
                  <a:srgbClr val="000000"/>
                </a:solidFill>
              </a:rPr>
              <a:t> 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人眼瞳孔相当于一个圆形通光孔径的透镜，由</a:t>
            </a:r>
            <a:r>
              <a:rPr lang="en-GB" altLang="zh-CN" sz="2333" i="1" dirty="0">
                <a:solidFill>
                  <a:srgbClr val="000000"/>
                </a:solidFill>
              </a:rPr>
              <a:t>D=</a:t>
            </a:r>
            <a:r>
              <a:rPr lang="en-GB" altLang="zh-CN" sz="2333" dirty="0">
                <a:solidFill>
                  <a:srgbClr val="000000"/>
                </a:solidFill>
              </a:rPr>
              <a:t>3mm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得最小分辨角为</a:t>
            </a:r>
            <a:r>
              <a:rPr lang="zh-CN" altLang="en-US" sz="2333" dirty="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216723"/>
              </p:ext>
            </p:extLst>
          </p:nvPr>
        </p:nvGraphicFramePr>
        <p:xfrm>
          <a:off x="1222924" y="2809536"/>
          <a:ext cx="1280462" cy="696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23600" imgH="393480" progId="Equation.DSMT4">
                  <p:embed/>
                </p:oleObj>
              </mc:Choice>
              <mc:Fallback>
                <p:oleObj name="Equation" r:id="rId3" imgW="723600" imgH="393480" progId="Equation.DSMT4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924" y="2809536"/>
                        <a:ext cx="1280462" cy="6962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772086"/>
              </p:ext>
            </p:extLst>
          </p:nvPr>
        </p:nvGraphicFramePr>
        <p:xfrm>
          <a:off x="2503385" y="2766564"/>
          <a:ext cx="2074120" cy="75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600" imgH="419040" progId="Equation.DSMT4">
                  <p:embed/>
                </p:oleObj>
              </mc:Choice>
              <mc:Fallback>
                <p:oleObj name="Equation" r:id="rId5" imgW="1155600" imgH="419040" progId="Equation.DSMT4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385" y="2766564"/>
                        <a:ext cx="2074120" cy="7521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901681"/>
              </p:ext>
            </p:extLst>
          </p:nvPr>
        </p:nvGraphicFramePr>
        <p:xfrm>
          <a:off x="1470805" y="3512548"/>
          <a:ext cx="2374841" cy="453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040" imgH="215640" progId="Equation.DSMT4">
                  <p:embed/>
                </p:oleObj>
              </mc:Choice>
              <mc:Fallback>
                <p:oleObj name="Equation" r:id="rId7" imgW="1130040" imgH="215640" progId="Equation.DSMT4">
                  <p:embed/>
                  <p:pic>
                    <p:nvPicPr>
                      <p:cNvPr id="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0805" y="3512548"/>
                        <a:ext cx="2374841" cy="453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6613262" y="2776804"/>
            <a:ext cx="998430" cy="1002096"/>
            <a:chOff x="2976" y="1488"/>
            <a:chExt cx="2160" cy="1998"/>
          </a:xfrm>
        </p:grpSpPr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3168" y="1488"/>
              <a:ext cx="1968" cy="1968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2976" y="1488"/>
              <a:ext cx="2119" cy="1998"/>
              <a:chOff x="1680" y="2016"/>
              <a:chExt cx="2119" cy="1998"/>
            </a:xfrm>
          </p:grpSpPr>
          <p:sp>
            <p:nvSpPr>
              <p:cNvPr id="10" name="Oval 14"/>
              <p:cNvSpPr>
                <a:spLocks noChangeArrowheads="1"/>
              </p:cNvSpPr>
              <p:nvPr/>
            </p:nvSpPr>
            <p:spPr bwMode="auto">
              <a:xfrm>
                <a:off x="1680" y="2437"/>
                <a:ext cx="1067" cy="1262"/>
              </a:xfrm>
              <a:prstGeom prst="ellipse">
                <a:avLst/>
              </a:prstGeom>
              <a:gradFill rotWithShape="0">
                <a:gsLst>
                  <a:gs pos="0">
                    <a:srgbClr val="FFFF00">
                      <a:gamma/>
                      <a:shade val="26275"/>
                      <a:invGamma/>
                    </a:srgbClr>
                  </a:gs>
                  <a:gs pos="100000">
                    <a:srgbClr val="FFFF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CC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15"/>
              <p:cNvSpPr>
                <a:spLocks noChangeArrowheads="1"/>
              </p:cNvSpPr>
              <p:nvPr/>
            </p:nvSpPr>
            <p:spPr bwMode="auto">
              <a:xfrm>
                <a:off x="1801" y="2016"/>
                <a:ext cx="1998" cy="1998"/>
              </a:xfrm>
              <a:prstGeom prst="ellipse">
                <a:avLst/>
              </a:prstGeom>
              <a:gradFill rotWithShape="0">
                <a:gsLst>
                  <a:gs pos="0">
                    <a:srgbClr val="FFFF00"/>
                  </a:gs>
                  <a:gs pos="100000">
                    <a:srgbClr val="FFFF00">
                      <a:gamma/>
                      <a:shade val="76078"/>
                      <a:invGamma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16"/>
              <p:cNvSpPr>
                <a:spLocks/>
              </p:cNvSpPr>
              <p:nvPr/>
            </p:nvSpPr>
            <p:spPr bwMode="auto">
              <a:xfrm>
                <a:off x="2016" y="2136"/>
                <a:ext cx="296" cy="464"/>
              </a:xfrm>
              <a:custGeom>
                <a:avLst/>
                <a:gdLst>
                  <a:gd name="T0" fmla="*/ 144 w 296"/>
                  <a:gd name="T1" fmla="*/ 120 h 464"/>
                  <a:gd name="T2" fmla="*/ 48 w 296"/>
                  <a:gd name="T3" fmla="*/ 264 h 464"/>
                  <a:gd name="T4" fmla="*/ 0 w 296"/>
                  <a:gd name="T5" fmla="*/ 360 h 464"/>
                  <a:gd name="T6" fmla="*/ 48 w 296"/>
                  <a:gd name="T7" fmla="*/ 456 h 464"/>
                  <a:gd name="T8" fmla="*/ 96 w 296"/>
                  <a:gd name="T9" fmla="*/ 312 h 464"/>
                  <a:gd name="T10" fmla="*/ 240 w 296"/>
                  <a:gd name="T11" fmla="*/ 408 h 464"/>
                  <a:gd name="T12" fmla="*/ 240 w 296"/>
                  <a:gd name="T13" fmla="*/ 216 h 464"/>
                  <a:gd name="T14" fmla="*/ 288 w 296"/>
                  <a:gd name="T15" fmla="*/ 24 h 464"/>
                  <a:gd name="T16" fmla="*/ 144 w 296"/>
                  <a:gd name="T17" fmla="*/ 12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6" h="464">
                    <a:moveTo>
                      <a:pt x="144" y="120"/>
                    </a:moveTo>
                    <a:cubicBezTo>
                      <a:pt x="104" y="160"/>
                      <a:pt x="72" y="224"/>
                      <a:pt x="48" y="264"/>
                    </a:cubicBezTo>
                    <a:cubicBezTo>
                      <a:pt x="24" y="304"/>
                      <a:pt x="0" y="328"/>
                      <a:pt x="0" y="360"/>
                    </a:cubicBezTo>
                    <a:cubicBezTo>
                      <a:pt x="0" y="392"/>
                      <a:pt x="32" y="464"/>
                      <a:pt x="48" y="456"/>
                    </a:cubicBezTo>
                    <a:cubicBezTo>
                      <a:pt x="64" y="448"/>
                      <a:pt x="64" y="320"/>
                      <a:pt x="96" y="312"/>
                    </a:cubicBezTo>
                    <a:cubicBezTo>
                      <a:pt x="128" y="304"/>
                      <a:pt x="216" y="424"/>
                      <a:pt x="240" y="408"/>
                    </a:cubicBezTo>
                    <a:cubicBezTo>
                      <a:pt x="264" y="392"/>
                      <a:pt x="232" y="280"/>
                      <a:pt x="240" y="216"/>
                    </a:cubicBezTo>
                    <a:cubicBezTo>
                      <a:pt x="248" y="152"/>
                      <a:pt x="296" y="48"/>
                      <a:pt x="288" y="24"/>
                    </a:cubicBezTo>
                    <a:cubicBezTo>
                      <a:pt x="280" y="0"/>
                      <a:pt x="184" y="80"/>
                      <a:pt x="144" y="120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 flipV="1">
                <a:off x="2016" y="3408"/>
                <a:ext cx="296" cy="464"/>
              </a:xfrm>
              <a:custGeom>
                <a:avLst/>
                <a:gdLst>
                  <a:gd name="T0" fmla="*/ 144 w 296"/>
                  <a:gd name="T1" fmla="*/ 120 h 464"/>
                  <a:gd name="T2" fmla="*/ 48 w 296"/>
                  <a:gd name="T3" fmla="*/ 264 h 464"/>
                  <a:gd name="T4" fmla="*/ 0 w 296"/>
                  <a:gd name="T5" fmla="*/ 360 h 464"/>
                  <a:gd name="T6" fmla="*/ 48 w 296"/>
                  <a:gd name="T7" fmla="*/ 456 h 464"/>
                  <a:gd name="T8" fmla="*/ 96 w 296"/>
                  <a:gd name="T9" fmla="*/ 312 h 464"/>
                  <a:gd name="T10" fmla="*/ 240 w 296"/>
                  <a:gd name="T11" fmla="*/ 408 h 464"/>
                  <a:gd name="T12" fmla="*/ 240 w 296"/>
                  <a:gd name="T13" fmla="*/ 216 h 464"/>
                  <a:gd name="T14" fmla="*/ 288 w 296"/>
                  <a:gd name="T15" fmla="*/ 24 h 464"/>
                  <a:gd name="T16" fmla="*/ 144 w 296"/>
                  <a:gd name="T17" fmla="*/ 12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6" h="464">
                    <a:moveTo>
                      <a:pt x="144" y="120"/>
                    </a:moveTo>
                    <a:cubicBezTo>
                      <a:pt x="104" y="160"/>
                      <a:pt x="72" y="224"/>
                      <a:pt x="48" y="264"/>
                    </a:cubicBezTo>
                    <a:cubicBezTo>
                      <a:pt x="24" y="304"/>
                      <a:pt x="0" y="328"/>
                      <a:pt x="0" y="360"/>
                    </a:cubicBezTo>
                    <a:cubicBezTo>
                      <a:pt x="0" y="392"/>
                      <a:pt x="32" y="464"/>
                      <a:pt x="48" y="456"/>
                    </a:cubicBezTo>
                    <a:cubicBezTo>
                      <a:pt x="64" y="448"/>
                      <a:pt x="64" y="320"/>
                      <a:pt x="96" y="312"/>
                    </a:cubicBezTo>
                    <a:cubicBezTo>
                      <a:pt x="128" y="304"/>
                      <a:pt x="216" y="424"/>
                      <a:pt x="240" y="408"/>
                    </a:cubicBezTo>
                    <a:cubicBezTo>
                      <a:pt x="264" y="392"/>
                      <a:pt x="232" y="280"/>
                      <a:pt x="240" y="216"/>
                    </a:cubicBezTo>
                    <a:cubicBezTo>
                      <a:pt x="248" y="152"/>
                      <a:pt x="296" y="48"/>
                      <a:pt x="288" y="24"/>
                    </a:cubicBezTo>
                    <a:cubicBezTo>
                      <a:pt x="280" y="0"/>
                      <a:pt x="184" y="80"/>
                      <a:pt x="144" y="120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val 18"/>
              <p:cNvSpPr>
                <a:spLocks noChangeArrowheads="1"/>
              </p:cNvSpPr>
              <p:nvPr/>
            </p:nvSpPr>
            <p:spPr bwMode="auto">
              <a:xfrm>
                <a:off x="2016" y="2444"/>
                <a:ext cx="240" cy="1156"/>
              </a:xfrm>
              <a:prstGeom prst="ellipse">
                <a:avLst/>
              </a:prstGeom>
              <a:solidFill>
                <a:srgbClr val="3399FF">
                  <a:alpha val="50000"/>
                </a:srgbClr>
              </a:solidFill>
              <a:ln w="9525">
                <a:solidFill>
                  <a:srgbClr val="33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5" name="Group 4">
            <a:extLst>
              <a:ext uri="{FF2B5EF4-FFF2-40B4-BE49-F238E27FC236}">
                <a16:creationId xmlns:a16="http://schemas.microsoft.com/office/drawing/2014/main" id="{93A3BE0B-1FCF-44F1-885B-C2CD7A4B51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19872" y="3957773"/>
            <a:ext cx="4627222" cy="1477345"/>
            <a:chOff x="528" y="1757"/>
            <a:chExt cx="5040" cy="1646"/>
          </a:xfrm>
        </p:grpSpPr>
        <p:grpSp>
          <p:nvGrpSpPr>
            <p:cNvPr id="16" name="Group 5">
              <a:extLst>
                <a:ext uri="{FF2B5EF4-FFF2-40B4-BE49-F238E27FC236}">
                  <a16:creationId xmlns:a16="http://schemas.microsoft.com/office/drawing/2014/main" id="{F4A0480E-03E2-4195-907C-627BA306FC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776"/>
              <a:ext cx="1344" cy="1488"/>
              <a:chOff x="1152" y="2688"/>
              <a:chExt cx="1344" cy="1488"/>
            </a:xfrm>
          </p:grpSpPr>
          <p:grpSp>
            <p:nvGrpSpPr>
              <p:cNvPr id="48" name="Group 6">
                <a:extLst>
                  <a:ext uri="{FF2B5EF4-FFF2-40B4-BE49-F238E27FC236}">
                    <a16:creationId xmlns:a16="http://schemas.microsoft.com/office/drawing/2014/main" id="{BDDB0C56-1679-4EA8-99EE-74C5367C55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2" y="2688"/>
                <a:ext cx="1344" cy="1488"/>
                <a:chOff x="528" y="2352"/>
                <a:chExt cx="864" cy="1776"/>
              </a:xfrm>
            </p:grpSpPr>
            <p:sp>
              <p:nvSpPr>
                <p:cNvPr id="51" name="AutoShape 7">
                  <a:extLst>
                    <a:ext uri="{FF2B5EF4-FFF2-40B4-BE49-F238E27FC236}">
                      <a16:creationId xmlns:a16="http://schemas.microsoft.com/office/drawing/2014/main" id="{1F16F7A5-887A-4048-A296-E6BF9AEC85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8" y="2832"/>
                  <a:ext cx="1776" cy="816"/>
                </a:xfrm>
                <a:prstGeom prst="parallelogram">
                  <a:avLst>
                    <a:gd name="adj" fmla="val 54412"/>
                  </a:avLst>
                </a:prstGeom>
                <a:solidFill>
                  <a:srgbClr val="3333CC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AutoShape 8">
                  <a:extLst>
                    <a:ext uri="{FF2B5EF4-FFF2-40B4-BE49-F238E27FC236}">
                      <a16:creationId xmlns:a16="http://schemas.microsoft.com/office/drawing/2014/main" id="{7385FB61-10A5-4332-BA63-372F6AE10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96" y="2832"/>
                  <a:ext cx="1776" cy="816"/>
                </a:xfrm>
                <a:prstGeom prst="parallelogram">
                  <a:avLst>
                    <a:gd name="adj" fmla="val 54412"/>
                  </a:avLst>
                </a:prstGeom>
                <a:solidFill>
                  <a:srgbClr val="3333CC"/>
                </a:solidFill>
                <a:ln w="9525">
                  <a:solidFill>
                    <a:srgbClr val="FFFF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49" name="Line 9">
                <a:extLst>
                  <a:ext uri="{FF2B5EF4-FFF2-40B4-BE49-F238E27FC236}">
                    <a16:creationId xmlns:a16="http://schemas.microsoft.com/office/drawing/2014/main" id="{AF893B86-5B86-4738-9EB3-686FA1F1B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4176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Line 10">
                <a:extLst>
                  <a:ext uri="{FF2B5EF4-FFF2-40B4-BE49-F238E27FC236}">
                    <a16:creationId xmlns:a16="http://schemas.microsoft.com/office/drawing/2014/main" id="{19D34982-AE45-440B-976C-07C56FF012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3072"/>
                <a:ext cx="96" cy="0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FD1003C9-8348-4ED6-B52D-5C24330F2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016"/>
              <a:ext cx="1152" cy="1152"/>
              <a:chOff x="2976" y="1488"/>
              <a:chExt cx="2160" cy="1998"/>
            </a:xfrm>
          </p:grpSpPr>
          <p:sp>
            <p:nvSpPr>
              <p:cNvPr id="41" name="Oval 12">
                <a:extLst>
                  <a:ext uri="{FF2B5EF4-FFF2-40B4-BE49-F238E27FC236}">
                    <a16:creationId xmlns:a16="http://schemas.microsoft.com/office/drawing/2014/main" id="{06D52D23-0A3E-4A70-B20C-718016C99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1488"/>
                <a:ext cx="1968" cy="1968"/>
              </a:xfrm>
              <a:prstGeom prst="ellips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42" name="Group 13">
                <a:extLst>
                  <a:ext uri="{FF2B5EF4-FFF2-40B4-BE49-F238E27FC236}">
                    <a16:creationId xmlns:a16="http://schemas.microsoft.com/office/drawing/2014/main" id="{A7E8CC24-909A-44D5-9279-C09CD3534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76" y="1488"/>
                <a:ext cx="2119" cy="1998"/>
                <a:chOff x="1680" y="2016"/>
                <a:chExt cx="2119" cy="1998"/>
              </a:xfrm>
            </p:grpSpPr>
            <p:sp>
              <p:nvSpPr>
                <p:cNvPr id="43" name="Oval 14">
                  <a:extLst>
                    <a:ext uri="{FF2B5EF4-FFF2-40B4-BE49-F238E27FC236}">
                      <a16:creationId xmlns:a16="http://schemas.microsoft.com/office/drawing/2014/main" id="{FF1CA653-4F01-4AD0-A315-AB915ACBA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80" y="2437"/>
                  <a:ext cx="1067" cy="1262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>
                        <a:gamma/>
                        <a:shade val="26275"/>
                        <a:invGamma/>
                      </a:srgbClr>
                    </a:gs>
                    <a:gs pos="100000">
                      <a:srgbClr val="FFFF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Oval 15">
                  <a:extLst>
                    <a:ext uri="{FF2B5EF4-FFF2-40B4-BE49-F238E27FC236}">
                      <a16:creationId xmlns:a16="http://schemas.microsoft.com/office/drawing/2014/main" id="{20E49A95-CDFF-437E-B9E9-F72B2E388D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1" y="2016"/>
                  <a:ext cx="1998" cy="199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FF00">
                        <a:gamma/>
                        <a:shade val="76078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6">
                  <a:extLst>
                    <a:ext uri="{FF2B5EF4-FFF2-40B4-BE49-F238E27FC236}">
                      <a16:creationId xmlns:a16="http://schemas.microsoft.com/office/drawing/2014/main" id="{BCA0B642-E09C-4FC3-952F-CAD665CB7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2136"/>
                  <a:ext cx="296" cy="464"/>
                </a:xfrm>
                <a:custGeom>
                  <a:avLst/>
                  <a:gdLst>
                    <a:gd name="T0" fmla="*/ 144 w 296"/>
                    <a:gd name="T1" fmla="*/ 120 h 464"/>
                    <a:gd name="T2" fmla="*/ 48 w 296"/>
                    <a:gd name="T3" fmla="*/ 264 h 464"/>
                    <a:gd name="T4" fmla="*/ 0 w 296"/>
                    <a:gd name="T5" fmla="*/ 360 h 464"/>
                    <a:gd name="T6" fmla="*/ 48 w 296"/>
                    <a:gd name="T7" fmla="*/ 456 h 464"/>
                    <a:gd name="T8" fmla="*/ 96 w 296"/>
                    <a:gd name="T9" fmla="*/ 312 h 464"/>
                    <a:gd name="T10" fmla="*/ 240 w 296"/>
                    <a:gd name="T11" fmla="*/ 408 h 464"/>
                    <a:gd name="T12" fmla="*/ 240 w 296"/>
                    <a:gd name="T13" fmla="*/ 216 h 464"/>
                    <a:gd name="T14" fmla="*/ 288 w 296"/>
                    <a:gd name="T15" fmla="*/ 24 h 464"/>
                    <a:gd name="T16" fmla="*/ 144 w 296"/>
                    <a:gd name="T17" fmla="*/ 12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464">
                      <a:moveTo>
                        <a:pt x="144" y="120"/>
                      </a:moveTo>
                      <a:cubicBezTo>
                        <a:pt x="104" y="160"/>
                        <a:pt x="72" y="224"/>
                        <a:pt x="48" y="264"/>
                      </a:cubicBezTo>
                      <a:cubicBezTo>
                        <a:pt x="24" y="304"/>
                        <a:pt x="0" y="328"/>
                        <a:pt x="0" y="360"/>
                      </a:cubicBezTo>
                      <a:cubicBezTo>
                        <a:pt x="0" y="392"/>
                        <a:pt x="32" y="464"/>
                        <a:pt x="48" y="456"/>
                      </a:cubicBezTo>
                      <a:cubicBezTo>
                        <a:pt x="64" y="448"/>
                        <a:pt x="64" y="320"/>
                        <a:pt x="96" y="312"/>
                      </a:cubicBezTo>
                      <a:cubicBezTo>
                        <a:pt x="128" y="304"/>
                        <a:pt x="216" y="424"/>
                        <a:pt x="240" y="408"/>
                      </a:cubicBezTo>
                      <a:cubicBezTo>
                        <a:pt x="264" y="392"/>
                        <a:pt x="232" y="280"/>
                        <a:pt x="240" y="216"/>
                      </a:cubicBezTo>
                      <a:cubicBezTo>
                        <a:pt x="248" y="152"/>
                        <a:pt x="296" y="48"/>
                        <a:pt x="288" y="24"/>
                      </a:cubicBezTo>
                      <a:cubicBezTo>
                        <a:pt x="280" y="0"/>
                        <a:pt x="184" y="80"/>
                        <a:pt x="144" y="120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" name="Freeform 17">
                  <a:extLst>
                    <a:ext uri="{FF2B5EF4-FFF2-40B4-BE49-F238E27FC236}">
                      <a16:creationId xmlns:a16="http://schemas.microsoft.com/office/drawing/2014/main" id="{1C3051DA-7E96-4051-9EE5-C8D98A68C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016" y="3408"/>
                  <a:ext cx="296" cy="464"/>
                </a:xfrm>
                <a:custGeom>
                  <a:avLst/>
                  <a:gdLst>
                    <a:gd name="T0" fmla="*/ 144 w 296"/>
                    <a:gd name="T1" fmla="*/ 120 h 464"/>
                    <a:gd name="T2" fmla="*/ 48 w 296"/>
                    <a:gd name="T3" fmla="*/ 264 h 464"/>
                    <a:gd name="T4" fmla="*/ 0 w 296"/>
                    <a:gd name="T5" fmla="*/ 360 h 464"/>
                    <a:gd name="T6" fmla="*/ 48 w 296"/>
                    <a:gd name="T7" fmla="*/ 456 h 464"/>
                    <a:gd name="T8" fmla="*/ 96 w 296"/>
                    <a:gd name="T9" fmla="*/ 312 h 464"/>
                    <a:gd name="T10" fmla="*/ 240 w 296"/>
                    <a:gd name="T11" fmla="*/ 408 h 464"/>
                    <a:gd name="T12" fmla="*/ 240 w 296"/>
                    <a:gd name="T13" fmla="*/ 216 h 464"/>
                    <a:gd name="T14" fmla="*/ 288 w 296"/>
                    <a:gd name="T15" fmla="*/ 24 h 464"/>
                    <a:gd name="T16" fmla="*/ 144 w 296"/>
                    <a:gd name="T17" fmla="*/ 12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6" h="464">
                      <a:moveTo>
                        <a:pt x="144" y="120"/>
                      </a:moveTo>
                      <a:cubicBezTo>
                        <a:pt x="104" y="160"/>
                        <a:pt x="72" y="224"/>
                        <a:pt x="48" y="264"/>
                      </a:cubicBezTo>
                      <a:cubicBezTo>
                        <a:pt x="24" y="304"/>
                        <a:pt x="0" y="328"/>
                        <a:pt x="0" y="360"/>
                      </a:cubicBezTo>
                      <a:cubicBezTo>
                        <a:pt x="0" y="392"/>
                        <a:pt x="32" y="464"/>
                        <a:pt x="48" y="456"/>
                      </a:cubicBezTo>
                      <a:cubicBezTo>
                        <a:pt x="64" y="448"/>
                        <a:pt x="64" y="320"/>
                        <a:pt x="96" y="312"/>
                      </a:cubicBezTo>
                      <a:cubicBezTo>
                        <a:pt x="128" y="304"/>
                        <a:pt x="216" y="424"/>
                        <a:pt x="240" y="408"/>
                      </a:cubicBezTo>
                      <a:cubicBezTo>
                        <a:pt x="264" y="392"/>
                        <a:pt x="232" y="280"/>
                        <a:pt x="240" y="216"/>
                      </a:cubicBezTo>
                      <a:cubicBezTo>
                        <a:pt x="248" y="152"/>
                        <a:pt x="296" y="48"/>
                        <a:pt x="288" y="24"/>
                      </a:cubicBezTo>
                      <a:cubicBezTo>
                        <a:pt x="280" y="0"/>
                        <a:pt x="184" y="80"/>
                        <a:pt x="144" y="120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Oval 18">
                  <a:extLst>
                    <a:ext uri="{FF2B5EF4-FFF2-40B4-BE49-F238E27FC236}">
                      <a16:creationId xmlns:a16="http://schemas.microsoft.com/office/drawing/2014/main" id="{1A7FB6F1-8535-4326-B0E3-1A6813BDA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6" y="2444"/>
                  <a:ext cx="240" cy="1156"/>
                </a:xfrm>
                <a:prstGeom prst="ellipse">
                  <a:avLst/>
                </a:prstGeom>
                <a:solidFill>
                  <a:srgbClr val="3399FF">
                    <a:alpha val="50000"/>
                  </a:srgbClr>
                </a:solidFill>
                <a:ln w="9525">
                  <a:solidFill>
                    <a:srgbClr val="3399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8" name="Group 19">
              <a:extLst>
                <a:ext uri="{FF2B5EF4-FFF2-40B4-BE49-F238E27FC236}">
                  <a16:creationId xmlns:a16="http://schemas.microsoft.com/office/drawing/2014/main" id="{C0EC92AF-550A-42C0-9FD4-4FE98BEBBC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448"/>
              <a:ext cx="4320" cy="144"/>
              <a:chOff x="1008" y="3264"/>
              <a:chExt cx="4320" cy="144"/>
            </a:xfrm>
          </p:grpSpPr>
          <p:sp>
            <p:nvSpPr>
              <p:cNvPr id="39" name="Line 20">
                <a:extLst>
                  <a:ext uri="{FF2B5EF4-FFF2-40B4-BE49-F238E27FC236}">
                    <a16:creationId xmlns:a16="http://schemas.microsoft.com/office/drawing/2014/main" id="{DAE96C83-9ED6-4C63-9C34-E4FCB4B1A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3264"/>
                <a:ext cx="4320" cy="14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Line 21">
                <a:extLst>
                  <a:ext uri="{FF2B5EF4-FFF2-40B4-BE49-F238E27FC236}">
                    <a16:creationId xmlns:a16="http://schemas.microsoft.com/office/drawing/2014/main" id="{BB69BEEE-CF78-4C14-8F23-06A6458506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3360"/>
                <a:ext cx="4320" cy="4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19" name="Object 22">
              <a:extLst>
                <a:ext uri="{FF2B5EF4-FFF2-40B4-BE49-F238E27FC236}">
                  <a16:creationId xmlns:a16="http://schemas.microsoft.com/office/drawing/2014/main" id="{D6FFA257-0D01-432D-BE28-6BF9BA9C98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0" y="1968"/>
            <a:ext cx="23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26720" imgH="177480" progId="Equation.DSMT4">
                    <p:embed/>
                  </p:oleObj>
                </mc:Choice>
                <mc:Fallback>
                  <p:oleObj name="Equation" r:id="rId9" imgW="126720" imgH="177480" progId="Equation.DSMT4">
                    <p:embed/>
                    <p:pic>
                      <p:nvPicPr>
                        <p:cNvPr id="19" name="Object 22">
                          <a:extLst>
                            <a:ext uri="{FF2B5EF4-FFF2-40B4-BE49-F238E27FC236}">
                              <a16:creationId xmlns:a16="http://schemas.microsoft.com/office/drawing/2014/main" id="{D6FFA257-0D01-432D-BE28-6BF9BA9C98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0" y="1968"/>
                          <a:ext cx="23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23">
              <a:extLst>
                <a:ext uri="{FF2B5EF4-FFF2-40B4-BE49-F238E27FC236}">
                  <a16:creationId xmlns:a16="http://schemas.microsoft.com/office/drawing/2014/main" id="{C31FDB32-4220-42C3-B061-BDCE3DE95F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2304"/>
              <a:ext cx="192" cy="240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1" name="Object 24">
              <a:extLst>
                <a:ext uri="{FF2B5EF4-FFF2-40B4-BE49-F238E27FC236}">
                  <a16:creationId xmlns:a16="http://schemas.microsoft.com/office/drawing/2014/main" id="{3449C0FB-C290-428A-9010-B693BA1179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46" y="2111"/>
            <a:ext cx="23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26720" imgH="177480" progId="Equation.DSMT4">
                    <p:embed/>
                  </p:oleObj>
                </mc:Choice>
                <mc:Fallback>
                  <p:oleObj name="Equation" r:id="rId11" imgW="126720" imgH="177480" progId="Equation.DSMT4">
                    <p:embed/>
                    <p:pic>
                      <p:nvPicPr>
                        <p:cNvPr id="21" name="Object 24">
                          <a:extLst>
                            <a:ext uri="{FF2B5EF4-FFF2-40B4-BE49-F238E27FC236}">
                              <a16:creationId xmlns:a16="http://schemas.microsoft.com/office/drawing/2014/main" id="{3449C0FB-C290-428A-9010-B693BA1179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" y="2111"/>
                          <a:ext cx="23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25">
              <a:extLst>
                <a:ext uri="{FF2B5EF4-FFF2-40B4-BE49-F238E27FC236}">
                  <a16:creationId xmlns:a16="http://schemas.microsoft.com/office/drawing/2014/main" id="{C8C4E404-3307-4956-AAAB-B969B3E8E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6" y="2425"/>
              <a:ext cx="96" cy="14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6F21DA07-8F18-4FA5-AE66-90E106D7C8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640"/>
              <a:ext cx="3456" cy="763"/>
              <a:chOff x="1008" y="3456"/>
              <a:chExt cx="3456" cy="763"/>
            </a:xfrm>
          </p:grpSpPr>
          <p:sp>
            <p:nvSpPr>
              <p:cNvPr id="32" name="Text Box 27">
                <a:extLst>
                  <a:ext uri="{FF2B5EF4-FFF2-40B4-BE49-F238E27FC236}">
                    <a16:creationId xmlns:a16="http://schemas.microsoft.com/office/drawing/2014/main" id="{5CD09472-1E74-4D32-B612-DBE622E55C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82" y="3659"/>
                <a:ext cx="346" cy="5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761970" eaLnBrk="1" hangingPunct="1">
                  <a:defRPr/>
                </a:pPr>
                <a:r>
                  <a:rPr lang="en-US" altLang="zh-CN" sz="2667" i="1" kern="0" dirty="0">
                    <a:solidFill>
                      <a:srgbClr val="000000"/>
                    </a:solidFill>
                    <a:ea typeface="宋体" panose="02010600030101010101" pitchFamily="2" charset="-122"/>
                  </a:rPr>
                  <a:t>s</a:t>
                </a:r>
              </a:p>
            </p:txBody>
          </p:sp>
          <p:grpSp>
            <p:nvGrpSpPr>
              <p:cNvPr id="33" name="Group 28">
                <a:extLst>
                  <a:ext uri="{FF2B5EF4-FFF2-40B4-BE49-F238E27FC236}">
                    <a16:creationId xmlns:a16="http://schemas.microsoft.com/office/drawing/2014/main" id="{ACA5BEA0-710C-4A61-8AC2-1967C206E7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8" y="3456"/>
                <a:ext cx="3456" cy="528"/>
                <a:chOff x="1008" y="3456"/>
                <a:chExt cx="3456" cy="528"/>
              </a:xfrm>
            </p:grpSpPr>
            <p:grpSp>
              <p:nvGrpSpPr>
                <p:cNvPr id="34" name="Group 29">
                  <a:extLst>
                    <a:ext uri="{FF2B5EF4-FFF2-40B4-BE49-F238E27FC236}">
                      <a16:creationId xmlns:a16="http://schemas.microsoft.com/office/drawing/2014/main" id="{340C0BE1-8F1C-4EE5-9B64-24EEF879921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V="1">
                  <a:off x="1008" y="3889"/>
                  <a:ext cx="3456" cy="47"/>
                  <a:chOff x="1104" y="3888"/>
                  <a:chExt cx="3360" cy="0"/>
                </a:xfrm>
              </p:grpSpPr>
              <p:sp>
                <p:nvSpPr>
                  <p:cNvPr id="37" name="Line 30">
                    <a:extLst>
                      <a:ext uri="{FF2B5EF4-FFF2-40B4-BE49-F238E27FC236}">
                        <a16:creationId xmlns:a16="http://schemas.microsoft.com/office/drawing/2014/main" id="{B99A8E0C-1A20-4888-96E3-AF9573893B1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76" y="3888"/>
                    <a:ext cx="14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761970" eaLnBrk="1" hangingPunct="1">
                      <a:defRPr/>
                    </a:pPr>
                    <a:endParaRPr lang="zh-CN" altLang="en-US" sz="2333" kern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38" name="Line 31">
                    <a:extLst>
                      <a:ext uri="{FF2B5EF4-FFF2-40B4-BE49-F238E27FC236}">
                        <a16:creationId xmlns:a16="http://schemas.microsoft.com/office/drawing/2014/main" id="{9521B084-1383-498B-8600-D35803672C1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04" y="3888"/>
                    <a:ext cx="148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med" len="med"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761970" eaLnBrk="1" hangingPunct="1">
                      <a:defRPr/>
                    </a:pPr>
                    <a:endParaRPr lang="zh-CN" altLang="en-US" sz="2333" kern="0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35" name="Line 32">
                  <a:extLst>
                    <a:ext uri="{FF2B5EF4-FFF2-40B4-BE49-F238E27FC236}">
                      <a16:creationId xmlns:a16="http://schemas.microsoft.com/office/drawing/2014/main" id="{BCFE79E9-6C51-4487-A6C9-F7794988BA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8" y="3456"/>
                  <a:ext cx="0" cy="528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Line 33">
                  <a:extLst>
                    <a:ext uri="{FF2B5EF4-FFF2-40B4-BE49-F238E27FC236}">
                      <a16:creationId xmlns:a16="http://schemas.microsoft.com/office/drawing/2014/main" id="{D1D687CB-D1E2-4ADA-B1FF-C3942B607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64" y="3696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761970" eaLnBrk="1" hangingPunct="1">
                    <a:defRPr/>
                  </a:pPr>
                  <a:endParaRPr lang="zh-CN" altLang="en-US" sz="2333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4" name="Text Box 34">
              <a:extLst>
                <a:ext uri="{FF2B5EF4-FFF2-40B4-BE49-F238E27FC236}">
                  <a16:creationId xmlns:a16="http://schemas.microsoft.com/office/drawing/2014/main" id="{F86FF167-4912-4FBA-B175-AAB5025EE6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9" y="1757"/>
              <a:ext cx="201" cy="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761970" eaLnBrk="1" hangingPunct="1">
                <a:defRPr/>
              </a:pPr>
              <a:endParaRPr lang="zh-CN" altLang="zh-CN" sz="2667" i="1" ker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25" name="Group 35">
              <a:extLst>
                <a:ext uri="{FF2B5EF4-FFF2-40B4-BE49-F238E27FC236}">
                  <a16:creationId xmlns:a16="http://schemas.microsoft.com/office/drawing/2014/main" id="{7F098C81-7994-48E5-85FE-75B83BEE13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400"/>
              <a:ext cx="288" cy="240"/>
              <a:chOff x="864" y="3216"/>
              <a:chExt cx="288" cy="240"/>
            </a:xfrm>
          </p:grpSpPr>
          <p:sp>
            <p:nvSpPr>
              <p:cNvPr id="30" name="Line 36">
                <a:extLst>
                  <a:ext uri="{FF2B5EF4-FFF2-40B4-BE49-F238E27FC236}">
                    <a16:creationId xmlns:a16="http://schemas.microsoft.com/office/drawing/2014/main" id="{C84BF566-16FA-4647-9C39-F1F3EC01DF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3216"/>
                <a:ext cx="288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37">
                <a:extLst>
                  <a:ext uri="{FF2B5EF4-FFF2-40B4-BE49-F238E27FC236}">
                    <a16:creationId xmlns:a16="http://schemas.microsoft.com/office/drawing/2014/main" id="{184C28D9-0EE8-4D69-B391-55C3A1AFD0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3360"/>
                <a:ext cx="288" cy="96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6" name="Group 38">
              <a:extLst>
                <a:ext uri="{FF2B5EF4-FFF2-40B4-BE49-F238E27FC236}">
                  <a16:creationId xmlns:a16="http://schemas.microsoft.com/office/drawing/2014/main" id="{23B747FC-2008-4471-935F-79279C62EC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4" y="2304"/>
              <a:ext cx="260" cy="484"/>
              <a:chOff x="652" y="3120"/>
              <a:chExt cx="260" cy="484"/>
            </a:xfrm>
          </p:grpSpPr>
          <p:graphicFrame>
            <p:nvGraphicFramePr>
              <p:cNvPr id="27" name="Object 39">
                <a:extLst>
                  <a:ext uri="{FF2B5EF4-FFF2-40B4-BE49-F238E27FC236}">
                    <a16:creationId xmlns:a16="http://schemas.microsoft.com/office/drawing/2014/main" id="{89ACB741-9620-46D2-B88E-ED63572467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2" y="3264"/>
              <a:ext cx="190" cy="3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101520" imgH="177480" progId="Equation.3">
                      <p:embed/>
                    </p:oleObj>
                  </mc:Choice>
                  <mc:Fallback>
                    <p:oleObj name="公式" r:id="rId13" imgW="101520" imgH="177480" progId="Equation.3">
                      <p:embed/>
                      <p:pic>
                        <p:nvPicPr>
                          <p:cNvPr id="27" name="Object 39">
                            <a:extLst>
                              <a:ext uri="{FF2B5EF4-FFF2-40B4-BE49-F238E27FC236}">
                                <a16:creationId xmlns:a16="http://schemas.microsoft.com/office/drawing/2014/main" id="{89ACB741-9620-46D2-B88E-ED635724673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2" y="3264"/>
                            <a:ext cx="190" cy="3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Line 40">
                <a:extLst>
                  <a:ext uri="{FF2B5EF4-FFF2-40B4-BE49-F238E27FC236}">
                    <a16:creationId xmlns:a16="http://schemas.microsoft.com/office/drawing/2014/main" id="{D60953AF-06B5-47D9-A743-02B65F5D9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120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Line 41">
                <a:extLst>
                  <a:ext uri="{FF2B5EF4-FFF2-40B4-BE49-F238E27FC236}">
                    <a16:creationId xmlns:a16="http://schemas.microsoft.com/office/drawing/2014/main" id="{BC4656E1-06CC-41A2-BE3A-710D0043E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FF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761970" eaLnBrk="1" hangingPunct="1">
                  <a:defRPr/>
                </a:pPr>
                <a:endParaRPr lang="zh-CN" altLang="en-US" sz="2333" ker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3" name="Text Box 80">
            <a:extLst>
              <a:ext uri="{FF2B5EF4-FFF2-40B4-BE49-F238E27FC236}">
                <a16:creationId xmlns:a16="http://schemas.microsoft.com/office/drawing/2014/main" id="{B8B328A1-4D4C-4087-8EA3-B4A35D389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478" y="3934272"/>
            <a:ext cx="2291148" cy="53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40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等号对瞳孔张角</a:t>
            </a:r>
            <a:endParaRPr lang="zh-CN" altLang="en-US" sz="2333" dirty="0">
              <a:solidFill>
                <a:srgbClr val="000000"/>
              </a:solidFill>
            </a:endParaRPr>
          </a:p>
        </p:txBody>
      </p:sp>
      <p:graphicFrame>
        <p:nvGraphicFramePr>
          <p:cNvPr id="54" name="Object 81">
            <a:extLst>
              <a:ext uri="{FF2B5EF4-FFF2-40B4-BE49-F238E27FC236}">
                <a16:creationId xmlns:a16="http://schemas.microsoft.com/office/drawing/2014/main" id="{65F26DA8-AF4E-479D-9D59-1AE60B65CB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704697"/>
              </p:ext>
            </p:extLst>
          </p:nvPr>
        </p:nvGraphicFramePr>
        <p:xfrm>
          <a:off x="1709885" y="4497370"/>
          <a:ext cx="793500" cy="8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80880" imgH="393480" progId="Equation.DSMT4">
                  <p:embed/>
                </p:oleObj>
              </mc:Choice>
              <mc:Fallback>
                <p:oleObj name="Equation" r:id="rId15" imgW="380880" imgH="393480" progId="Equation.DSMT4">
                  <p:embed/>
                  <p:pic>
                    <p:nvPicPr>
                      <p:cNvPr id="54" name="Object 81">
                        <a:extLst>
                          <a:ext uri="{FF2B5EF4-FFF2-40B4-BE49-F238E27FC236}">
                            <a16:creationId xmlns:a16="http://schemas.microsoft.com/office/drawing/2014/main" id="{65F26DA8-AF4E-479D-9D59-1AE60B65CB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885" y="4497370"/>
                        <a:ext cx="793500" cy="81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88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7"/>
          <p:cNvSpPr txBox="1">
            <a:spLocks noChangeArrowheads="1"/>
          </p:cNvSpPr>
          <p:nvPr/>
        </p:nvSpPr>
        <p:spPr bwMode="auto">
          <a:xfrm>
            <a:off x="1387740" y="604574"/>
            <a:ext cx="5957093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  <a:latin typeface="黑体" panose="02010609060101010101" pitchFamily="49" charset="-122"/>
              </a:rPr>
              <a:t>当</a:t>
            </a:r>
            <a:r>
              <a:rPr lang="zh-CN" altLang="en-GB" sz="2333" i="1" dirty="0">
                <a:solidFill>
                  <a:srgbClr val="000000"/>
                </a:solidFill>
                <a:sym typeface="Symbol" panose="05050102010706020507" pitchFamily="18" charset="2"/>
              </a:rPr>
              <a:t></a:t>
            </a:r>
            <a:r>
              <a:rPr lang="zh-CN" altLang="en-GB" sz="2333" i="1" dirty="0">
                <a:solidFill>
                  <a:srgbClr val="000000"/>
                </a:solidFill>
              </a:rPr>
              <a:t>  =</a:t>
            </a:r>
            <a:r>
              <a:rPr lang="zh-CN" altLang="en-GB" sz="2333" dirty="0">
                <a:solidFill>
                  <a:srgbClr val="000000"/>
                </a:solidFill>
              </a:rPr>
              <a:t> </a:t>
            </a:r>
            <a:r>
              <a:rPr lang="zh-CN" altLang="en-GB" sz="2333" i="1" dirty="0">
                <a:solidFill>
                  <a:srgbClr val="000000"/>
                </a:solidFill>
                <a:sym typeface="Symbol" panose="05050102010706020507" pitchFamily="18" charset="2"/>
              </a:rPr>
              <a:t></a:t>
            </a:r>
            <a:r>
              <a:rPr lang="zh-CN" altLang="en-GB" sz="2333" baseline="-30000" dirty="0">
                <a:solidFill>
                  <a:srgbClr val="000000"/>
                </a:solidFill>
              </a:rPr>
              <a:t>1</a:t>
            </a:r>
            <a:r>
              <a:rPr lang="zh-CN" altLang="en-GB" sz="2333" i="1" dirty="0">
                <a:solidFill>
                  <a:srgbClr val="000000"/>
                </a:solidFill>
              </a:rPr>
              <a:t> </a:t>
            </a:r>
            <a:r>
              <a:rPr lang="zh-CN" altLang="en-GB" sz="2333" dirty="0">
                <a:solidFill>
                  <a:srgbClr val="000000"/>
                </a:solidFill>
                <a:latin typeface="黑体" panose="02010609060101010101" pitchFamily="49" charset="-122"/>
              </a:rPr>
              <a:t>时，人眼恰能分辨黑板上的等号</a:t>
            </a:r>
            <a:r>
              <a:rPr lang="zh-CN" altLang="en-US" sz="2333" dirty="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3" name="Object 18"/>
          <p:cNvGraphicFramePr>
            <a:graphicFrameLocks noChangeAspect="1"/>
          </p:cNvGraphicFramePr>
          <p:nvPr/>
        </p:nvGraphicFramePr>
        <p:xfrm>
          <a:off x="2116667" y="1264892"/>
          <a:ext cx="389977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457200" progId="Equation.DSMT4">
                  <p:embed/>
                </p:oleObj>
              </mc:Choice>
              <mc:Fallback>
                <p:oleObj name="Equation" r:id="rId2" imgW="1701720" imgH="457200" progId="Equation.DSMT4">
                  <p:embed/>
                  <p:pic>
                    <p:nvPicPr>
                      <p:cNvPr id="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667" y="1264892"/>
                        <a:ext cx="3899775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1387740" y="2542646"/>
            <a:ext cx="6663531" cy="944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CC"/>
                </a:solidFill>
              </a:rPr>
              <a:t>若物体放在距人眼</a:t>
            </a:r>
            <a:r>
              <a:rPr lang="en-US" altLang="zh-CN" sz="2333" dirty="0">
                <a:solidFill>
                  <a:srgbClr val="0000CC"/>
                </a:solidFill>
              </a:rPr>
              <a:t>25cm</a:t>
            </a:r>
            <a:r>
              <a:rPr lang="zh-CN" altLang="en-US" sz="2333" dirty="0">
                <a:solidFill>
                  <a:srgbClr val="0000CC"/>
                </a:solidFill>
              </a:rPr>
              <a:t>（</a:t>
            </a:r>
            <a:r>
              <a:rPr lang="zh-CN" altLang="en-US" sz="2333" dirty="0">
                <a:solidFill>
                  <a:srgbClr val="FF0000"/>
                </a:solidFill>
              </a:rPr>
              <a:t>明视距离</a:t>
            </a:r>
            <a:r>
              <a:rPr lang="zh-CN" altLang="en-US" sz="2333" dirty="0">
                <a:solidFill>
                  <a:srgbClr val="0000CC"/>
                </a:solidFill>
              </a:rPr>
              <a:t>）处，则两物点间距为多大时才能被分辨？</a:t>
            </a:r>
          </a:p>
        </p:txBody>
      </p:sp>
      <p:graphicFrame>
        <p:nvGraphicFramePr>
          <p:cNvPr id="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62037"/>
              </p:ext>
            </p:extLst>
          </p:nvPr>
        </p:nvGraphicFramePr>
        <p:xfrm>
          <a:off x="2116667" y="3765797"/>
          <a:ext cx="3696000" cy="5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241200" progId="Equation.DSMT4">
                  <p:embed/>
                </p:oleObj>
              </mc:Choice>
              <mc:Fallback>
                <p:oleObj name="Equation" r:id="rId4" imgW="1612800" imgH="241200" progId="Equation.DSMT4">
                  <p:embed/>
                  <p:pic>
                    <p:nvPicPr>
                      <p:cNvPr id="5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667" y="3765797"/>
                        <a:ext cx="3696000" cy="5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/>
          <p:cNvGraphicFramePr>
            <a:graphicFrameLocks noChangeAspect="1"/>
          </p:cNvGraphicFramePr>
          <p:nvPr/>
        </p:nvGraphicFramePr>
        <p:xfrm>
          <a:off x="2409350" y="4575969"/>
          <a:ext cx="3433650" cy="4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8320" imgH="177480" progId="Equation.DSMT4">
                  <p:embed/>
                </p:oleObj>
              </mc:Choice>
              <mc:Fallback>
                <p:oleObj name="Equation" r:id="rId6" imgW="1498320" imgH="177480" progId="Equation.DSMT4">
                  <p:embed/>
                  <p:pic>
                    <p:nvPicPr>
                      <p:cNvPr id="6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350" y="4575969"/>
                        <a:ext cx="3433650" cy="40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8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包含图像的示例图片">
            <a:extLst>
              <a:ext uri="{FF2B5EF4-FFF2-40B4-BE49-F238E27FC236}">
                <a16:creationId xmlns:a16="http://schemas.microsoft.com/office/drawing/2014/main" id="{09F6804E-C9DF-469B-B664-21164EF6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23" y="637646"/>
            <a:ext cx="6660885" cy="413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3">
            <a:extLst>
              <a:ext uri="{FF2B5EF4-FFF2-40B4-BE49-F238E27FC236}">
                <a16:creationId xmlns:a16="http://schemas.microsoft.com/office/drawing/2014/main" id="{10BF433A-81CA-4CF0-8DDB-CF7694652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104" y="4897438"/>
            <a:ext cx="7778091" cy="37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33">
                <a:latin typeface="Arial" panose="020B0604020202020204" pitchFamily="34" charset="0"/>
              </a:rPr>
              <a:t>法国人乔治</a:t>
            </a:r>
            <a:r>
              <a:rPr lang="en-US" altLang="zh-CN" sz="1833">
                <a:latin typeface="Arial" panose="020B0604020202020204" pitchFamily="34" charset="0"/>
              </a:rPr>
              <a:t>.</a:t>
            </a:r>
            <a:r>
              <a:rPr lang="zh-CN" altLang="en-US" sz="1833">
                <a:latin typeface="Arial" panose="020B0604020202020204" pitchFamily="34" charset="0"/>
              </a:rPr>
              <a:t>修拉</a:t>
            </a:r>
            <a:r>
              <a:rPr lang="zh-CN" altLang="en-US" sz="1833">
                <a:latin typeface="Times New Roman" panose="02020603050405020304" pitchFamily="18" charset="0"/>
              </a:rPr>
              <a:t>用点彩画法创作的</a:t>
            </a:r>
            <a:r>
              <a:rPr lang="en-US" altLang="zh-CN" sz="1833">
                <a:latin typeface="Times New Roman" panose="02020603050405020304" pitchFamily="18" charset="0"/>
              </a:rPr>
              <a:t>《</a:t>
            </a:r>
            <a:r>
              <a:rPr lang="zh-CN" altLang="en-US" sz="1833">
                <a:latin typeface="Times New Roman" panose="02020603050405020304" pitchFamily="18" charset="0"/>
              </a:rPr>
              <a:t>在拉</a:t>
            </a:r>
            <a:r>
              <a:rPr lang="en-US" altLang="zh-CN" sz="1833">
                <a:latin typeface="Times New Roman" panose="02020603050405020304" pitchFamily="18" charset="0"/>
              </a:rPr>
              <a:t>•</a:t>
            </a:r>
            <a:r>
              <a:rPr lang="zh-CN" altLang="en-US" sz="1833">
                <a:latin typeface="Times New Roman" panose="02020603050405020304" pitchFamily="18" charset="0"/>
              </a:rPr>
              <a:t>格兰德</a:t>
            </a:r>
            <a:r>
              <a:rPr lang="en-US" altLang="zh-CN" sz="1833">
                <a:latin typeface="Times New Roman" panose="02020603050405020304" pitchFamily="18" charset="0"/>
              </a:rPr>
              <a:t>•</a:t>
            </a:r>
            <a:r>
              <a:rPr lang="zh-CN" altLang="en-US" sz="1833">
                <a:latin typeface="Times New Roman" panose="02020603050405020304" pitchFamily="18" charset="0"/>
              </a:rPr>
              <a:t>加特岛的星期天下午 </a:t>
            </a:r>
            <a:r>
              <a:rPr lang="en-US" altLang="zh-CN" sz="1833">
                <a:latin typeface="Times New Roman" panose="02020603050405020304" pitchFamily="18" charset="0"/>
              </a:rPr>
              <a:t>》</a:t>
            </a:r>
          </a:p>
        </p:txBody>
      </p:sp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>
            <a:extLst>
              <a:ext uri="{FF2B5EF4-FFF2-40B4-BE49-F238E27FC236}">
                <a16:creationId xmlns:a16="http://schemas.microsoft.com/office/drawing/2014/main" id="{9A3988A2-55C6-4562-8EF8-22AA147C7A0B}"/>
              </a:ext>
            </a:extLst>
          </p:cNvPr>
          <p:cNvSpPr txBox="1"/>
          <p:nvPr/>
        </p:nvSpPr>
        <p:spPr>
          <a:xfrm>
            <a:off x="1681495" y="1161634"/>
            <a:ext cx="5728716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85" indent="-38098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333" dirty="0">
                <a:cs typeface="Times New Roman" panose="02020603050405020304" pitchFamily="18" charset="0"/>
              </a:rPr>
              <a:t>随着</a:t>
            </a:r>
            <a:r>
              <a:rPr lang="el-GR" altLang="zh-CN" sz="2333" i="1" dirty="0">
                <a:cs typeface="Times New Roman" panose="02020603050405020304" pitchFamily="18" charset="0"/>
              </a:rPr>
              <a:t>θ</a:t>
            </a:r>
            <a:r>
              <a:rPr lang="zh-CN" altLang="el-GR" sz="2333" dirty="0">
                <a:cs typeface="Times New Roman" panose="02020603050405020304" pitchFamily="18" charset="0"/>
              </a:rPr>
              <a:t>角增加，光强的极大值迅速衰减</a:t>
            </a:r>
            <a:endParaRPr lang="zh-CN" altLang="en-US" sz="2333" dirty="0"/>
          </a:p>
        </p:txBody>
      </p:sp>
      <p:sp>
        <p:nvSpPr>
          <p:cNvPr id="5" name="Text Box 29">
            <a:extLst>
              <a:ext uri="{FF2B5EF4-FFF2-40B4-BE49-F238E27FC236}">
                <a16:creationId xmlns:a16="http://schemas.microsoft.com/office/drawing/2014/main" id="{F25496FA-96D3-0604-B2DC-71E0B2078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691" y="1694665"/>
            <a:ext cx="5044281" cy="4513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80985" indent="-380985">
              <a:buClr>
                <a:schemeClr val="tx2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33" dirty="0">
                <a:cs typeface="Times New Roman" panose="02020603050405020304" pitchFamily="18" charset="0"/>
                <a:sym typeface="Wingdings" panose="05000000000000000000" pitchFamily="2" charset="2"/>
              </a:rPr>
              <a:t>单缝上下移动，</a:t>
            </a:r>
            <a:endParaRPr lang="zh-CN" altLang="en-US" sz="2333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92" name="Text Box 29">
            <a:extLst>
              <a:ext uri="{FF2B5EF4-FFF2-40B4-BE49-F238E27FC236}">
                <a16:creationId xmlns:a16="http://schemas.microsoft.com/office/drawing/2014/main" id="{FF905C49-8199-29CC-1E28-A71FA9D53C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936" y="1700329"/>
            <a:ext cx="2911485" cy="4513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defRPr/>
            </a:pPr>
            <a:r>
              <a:rPr lang="zh-CN" altLang="en-US" sz="2333" dirty="0">
                <a:cs typeface="Times New Roman" panose="02020603050405020304" pitchFamily="18" charset="0"/>
                <a:sym typeface="Wingdings" panose="05000000000000000000" pitchFamily="2" charset="2"/>
              </a:rPr>
              <a:t>衍射图样位置不变</a:t>
            </a:r>
            <a:endParaRPr lang="zh-CN" altLang="en-US" sz="2333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78C05F7-0EEB-ADA6-9D5E-2FD70CBD5D89}"/>
              </a:ext>
            </a:extLst>
          </p:cNvPr>
          <p:cNvGrpSpPr/>
          <p:nvPr/>
        </p:nvGrpSpPr>
        <p:grpSpPr>
          <a:xfrm>
            <a:off x="1139714" y="2692862"/>
            <a:ext cx="3886330" cy="2056418"/>
            <a:chOff x="467544" y="2524439"/>
            <a:chExt cx="4663595" cy="2467702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F58F70E-0A25-AA94-FC7C-A1D620E49A7E}"/>
                </a:ext>
              </a:extLst>
            </p:cNvPr>
            <p:cNvGrpSpPr/>
            <p:nvPr/>
          </p:nvGrpSpPr>
          <p:grpSpPr>
            <a:xfrm>
              <a:off x="3746288" y="2524439"/>
              <a:ext cx="1384851" cy="2467702"/>
              <a:chOff x="7672346" y="1381232"/>
              <a:chExt cx="1661821" cy="296124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BC7E7E2-E5B1-CE4B-3BA0-0E97D7850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72346" y="1650714"/>
                <a:ext cx="1612752" cy="2691760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504D89-1E42-97AF-7ECD-22566E2A61CE}"/>
                  </a:ext>
                </a:extLst>
              </p:cNvPr>
              <p:cNvSpPr txBox="1"/>
              <p:nvPr/>
            </p:nvSpPr>
            <p:spPr bwMode="auto">
              <a:xfrm>
                <a:off x="7753366" y="1381232"/>
                <a:ext cx="884550" cy="502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ct val="0"/>
                  </a:spcBef>
                  <a:buClr>
                    <a:srgbClr val="C00000"/>
                  </a:buClr>
                </a:pPr>
                <a:r>
                  <a:rPr lang="zh-CN" altLang="en-US" sz="1667" dirty="0"/>
                  <a:t>图样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4D83153-23B6-0432-077B-35A00CB1BB4B}"/>
                  </a:ext>
                </a:extLst>
              </p:cNvPr>
              <p:cNvSpPr txBox="1"/>
              <p:nvPr/>
            </p:nvSpPr>
            <p:spPr bwMode="auto">
              <a:xfrm>
                <a:off x="8449617" y="1381232"/>
                <a:ext cx="884550" cy="502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rtlCol="0">
                <a:spAutoFit/>
              </a:bodyPr>
              <a:lstStyle/>
              <a:p>
                <a:pPr algn="l">
                  <a:spcBef>
                    <a:spcPct val="0"/>
                  </a:spcBef>
                  <a:buClr>
                    <a:srgbClr val="C00000"/>
                  </a:buClr>
                </a:pPr>
                <a:r>
                  <a:rPr lang="zh-CN" altLang="en-US" sz="1667" dirty="0"/>
                  <a:t>光强</a:t>
                </a: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49AD2F34-56E7-5171-B71E-DF0D5AC8C8C5}"/>
                </a:ext>
              </a:extLst>
            </p:cNvPr>
            <p:cNvGrpSpPr/>
            <p:nvPr/>
          </p:nvGrpSpPr>
          <p:grpSpPr>
            <a:xfrm>
              <a:off x="467544" y="3000258"/>
              <a:ext cx="3299354" cy="1616605"/>
              <a:chOff x="563753" y="3026601"/>
              <a:chExt cx="3299354" cy="161660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237339E-32ED-60CF-0239-7DB3B213C6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20105" y="3109945"/>
                <a:ext cx="275167" cy="1533261"/>
                <a:chOff x="-63" y="156"/>
                <a:chExt cx="208" cy="1159"/>
              </a:xfrm>
            </p:grpSpPr>
            <p:sp>
              <p:nvSpPr>
                <p:cNvPr id="31" name="Line 30">
                  <a:extLst>
                    <a:ext uri="{FF2B5EF4-FFF2-40B4-BE49-F238E27FC236}">
                      <a16:creationId xmlns:a16="http://schemas.microsoft.com/office/drawing/2014/main" id="{16A09658-F4F3-DC44-00E5-ACC6194AC1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56"/>
                  <a:ext cx="0" cy="907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 type="stealth" w="med" len="lg"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graphicFrame>
              <p:nvGraphicFramePr>
                <p:cNvPr id="34" name="Object 31">
                  <a:extLst>
                    <a:ext uri="{FF2B5EF4-FFF2-40B4-BE49-F238E27FC236}">
                      <a16:creationId xmlns:a16="http://schemas.microsoft.com/office/drawing/2014/main" id="{7F9619C8-9A41-B785-D8FB-4659FC159D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-63" y="1051"/>
                <a:ext cx="208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4" imgW="330918" imgH="420011" progId="Equation.3">
                        <p:embed/>
                      </p:oleObj>
                    </mc:Choice>
                    <mc:Fallback>
                      <p:oleObj r:id="rId4" imgW="330918" imgH="420011" progId="Equation.3">
                        <p:embed/>
                        <p:pic>
                          <p:nvPicPr>
                            <p:cNvPr id="27" name="Object 31">
                              <a:extLst>
                                <a:ext uri="{FF2B5EF4-FFF2-40B4-BE49-F238E27FC236}">
                                  <a16:creationId xmlns:a16="http://schemas.microsoft.com/office/drawing/2014/main" id="{2FBEBC6E-47F4-684A-548B-5ECFC9A2F9F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-63" y="1051"/>
                              <a:ext cx="208" cy="2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66" name="Group 32">
                <a:extLst>
                  <a:ext uri="{FF2B5EF4-FFF2-40B4-BE49-F238E27FC236}">
                    <a16:creationId xmlns:a16="http://schemas.microsoft.com/office/drawing/2014/main" id="{BE86A3BA-56A6-5252-BA8F-E42AF38202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5576" y="3304414"/>
                <a:ext cx="1352021" cy="1292489"/>
                <a:chOff x="0" y="214"/>
                <a:chExt cx="1022" cy="977"/>
              </a:xfrm>
            </p:grpSpPr>
            <p:grpSp>
              <p:nvGrpSpPr>
                <p:cNvPr id="67" name="Group 33">
                  <a:extLst>
                    <a:ext uri="{FF2B5EF4-FFF2-40B4-BE49-F238E27FC236}">
                      <a16:creationId xmlns:a16="http://schemas.microsoft.com/office/drawing/2014/main" id="{C283BC5C-2916-2224-7F6F-1388E94FC3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67"/>
                  <a:ext cx="545" cy="384"/>
                  <a:chOff x="0" y="0"/>
                  <a:chExt cx="720" cy="384"/>
                </a:xfrm>
              </p:grpSpPr>
              <p:sp>
                <p:nvSpPr>
                  <p:cNvPr id="97" name="Line 34">
                    <a:extLst>
                      <a:ext uri="{FF2B5EF4-FFF2-40B4-BE49-F238E27FC236}">
                        <a16:creationId xmlns:a16="http://schemas.microsoft.com/office/drawing/2014/main" id="{57EF94D7-4651-9974-7614-6E1EAE10E1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0" y="0"/>
                    <a:ext cx="720" cy="192"/>
                  </a:xfrm>
                  <a:prstGeom prst="line">
                    <a:avLst/>
                  </a:prstGeom>
                  <a:noFill/>
                  <a:ln w="12700">
                    <a:solidFill>
                      <a:srgbClr val="FF3300"/>
                    </a:solidFill>
                    <a:round/>
                    <a:headEnd/>
                    <a:tailEnd type="stealth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944"/>
                  </a:p>
                </p:txBody>
              </p:sp>
              <p:sp>
                <p:nvSpPr>
                  <p:cNvPr id="98" name="Line 35">
                    <a:extLst>
                      <a:ext uri="{FF2B5EF4-FFF2-40B4-BE49-F238E27FC236}">
                        <a16:creationId xmlns:a16="http://schemas.microsoft.com/office/drawing/2014/main" id="{48636E42-E71D-A881-B65E-0F6747C21E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0" y="192"/>
                    <a:ext cx="72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FF3300"/>
                    </a:solidFill>
                    <a:round/>
                    <a:headEnd/>
                    <a:tailEnd type="stealth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944"/>
                  </a:p>
                </p:txBody>
              </p:sp>
              <p:sp>
                <p:nvSpPr>
                  <p:cNvPr id="99" name="Line 36">
                    <a:extLst>
                      <a:ext uri="{FF2B5EF4-FFF2-40B4-BE49-F238E27FC236}">
                        <a16:creationId xmlns:a16="http://schemas.microsoft.com/office/drawing/2014/main" id="{2C89314B-8AB9-A40C-2616-E4DE7AE2FF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0" y="96"/>
                    <a:ext cx="720" cy="96"/>
                  </a:xfrm>
                  <a:prstGeom prst="line">
                    <a:avLst/>
                  </a:prstGeom>
                  <a:noFill/>
                  <a:ln w="12700">
                    <a:solidFill>
                      <a:srgbClr val="FF3300"/>
                    </a:solidFill>
                    <a:round/>
                    <a:headEnd/>
                    <a:tailEnd type="stealth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944"/>
                  </a:p>
                </p:txBody>
              </p:sp>
              <p:sp>
                <p:nvSpPr>
                  <p:cNvPr id="100" name="Line 37">
                    <a:extLst>
                      <a:ext uri="{FF2B5EF4-FFF2-40B4-BE49-F238E27FC236}">
                        <a16:creationId xmlns:a16="http://schemas.microsoft.com/office/drawing/2014/main" id="{E3C628F0-16E2-E9A8-8A4C-90266C598AF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0" y="192"/>
                    <a:ext cx="720" cy="96"/>
                  </a:xfrm>
                  <a:prstGeom prst="line">
                    <a:avLst/>
                  </a:prstGeom>
                  <a:noFill/>
                  <a:ln w="12700">
                    <a:solidFill>
                      <a:srgbClr val="FF3300"/>
                    </a:solidFill>
                    <a:round/>
                    <a:headEnd/>
                    <a:tailEnd type="stealth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944"/>
                  </a:p>
                </p:txBody>
              </p:sp>
              <p:sp>
                <p:nvSpPr>
                  <p:cNvPr id="101" name="Line 38">
                    <a:extLst>
                      <a:ext uri="{FF2B5EF4-FFF2-40B4-BE49-F238E27FC236}">
                        <a16:creationId xmlns:a16="http://schemas.microsoft.com/office/drawing/2014/main" id="{07B8DDDB-63D5-C970-BA04-4EE2406371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0" y="192"/>
                    <a:ext cx="720" cy="192"/>
                  </a:xfrm>
                  <a:prstGeom prst="line">
                    <a:avLst/>
                  </a:prstGeom>
                  <a:noFill/>
                  <a:ln w="12700">
                    <a:solidFill>
                      <a:srgbClr val="FF3300"/>
                    </a:solidFill>
                    <a:round/>
                    <a:headEnd/>
                    <a:tailEnd type="stealth" w="sm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1944"/>
                  </a:p>
                </p:txBody>
              </p:sp>
            </p:grpSp>
            <p:sp>
              <p:nvSpPr>
                <p:cNvPr id="69" name="Line 39">
                  <a:extLst>
                    <a:ext uri="{FF2B5EF4-FFF2-40B4-BE49-F238E27FC236}">
                      <a16:creationId xmlns:a16="http://schemas.microsoft.com/office/drawing/2014/main" id="{1E603FDE-C43F-77D9-5D4D-94C55A3292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" y="557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1" name="Line 40">
                  <a:extLst>
                    <a:ext uri="{FF2B5EF4-FFF2-40B4-BE49-F238E27FC236}">
                      <a16:creationId xmlns:a16="http://schemas.microsoft.com/office/drawing/2014/main" id="{F385BF80-4855-CBCE-6278-FE67127D7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" y="365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2" name="Line 41">
                  <a:extLst>
                    <a:ext uri="{FF2B5EF4-FFF2-40B4-BE49-F238E27FC236}">
                      <a16:creationId xmlns:a16="http://schemas.microsoft.com/office/drawing/2014/main" id="{1CC1F2B5-0A0F-1410-C5E2-CF5459B7D2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" y="461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3" name="Line 42">
                  <a:extLst>
                    <a:ext uri="{FF2B5EF4-FFF2-40B4-BE49-F238E27FC236}">
                      <a16:creationId xmlns:a16="http://schemas.microsoft.com/office/drawing/2014/main" id="{52FFABA6-988E-51AE-BE63-D63A2EBCBF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" y="653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4" name="Line 43">
                  <a:extLst>
                    <a:ext uri="{FF2B5EF4-FFF2-40B4-BE49-F238E27FC236}">
                      <a16:creationId xmlns:a16="http://schemas.microsoft.com/office/drawing/2014/main" id="{AA3B11D5-7AD9-77A9-77FB-8A911DF97B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0" y="749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5" name="Line 44">
                  <a:extLst>
                    <a:ext uri="{FF2B5EF4-FFF2-40B4-BE49-F238E27FC236}">
                      <a16:creationId xmlns:a16="http://schemas.microsoft.com/office/drawing/2014/main" id="{8135FB10-AA87-8D60-ABA4-DA42283566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4" y="365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7" name="Line 45">
                  <a:extLst>
                    <a:ext uri="{FF2B5EF4-FFF2-40B4-BE49-F238E27FC236}">
                      <a16:creationId xmlns:a16="http://schemas.microsoft.com/office/drawing/2014/main" id="{A2AA6B24-4DB6-705E-3A74-AF15522F7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4" y="461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78" name="Line 46">
                  <a:extLst>
                    <a:ext uri="{FF2B5EF4-FFF2-40B4-BE49-F238E27FC236}">
                      <a16:creationId xmlns:a16="http://schemas.microsoft.com/office/drawing/2014/main" id="{F5F9C0AA-978E-C543-0584-E3BA7FE9A9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4" y="557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93" name="Line 47">
                  <a:extLst>
                    <a:ext uri="{FF2B5EF4-FFF2-40B4-BE49-F238E27FC236}">
                      <a16:creationId xmlns:a16="http://schemas.microsoft.com/office/drawing/2014/main" id="{C696EF5B-8F71-7736-E1D6-B17DE7C241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4" y="653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94" name="Line 48">
                  <a:extLst>
                    <a:ext uri="{FF2B5EF4-FFF2-40B4-BE49-F238E27FC236}">
                      <a16:creationId xmlns:a16="http://schemas.microsoft.com/office/drawing/2014/main" id="{72F3FA6A-6CE4-BA0E-9217-637D951CC5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14" y="749"/>
                  <a:ext cx="262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95" name="Line 49">
                  <a:extLst>
                    <a:ext uri="{FF2B5EF4-FFF2-40B4-BE49-F238E27FC236}">
                      <a16:creationId xmlns:a16="http://schemas.microsoft.com/office/drawing/2014/main" id="{D865903F-4EBA-A867-9B73-B387139863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8" y="214"/>
                  <a:ext cx="0" cy="657"/>
                </a:xfrm>
                <a:prstGeom prst="line">
                  <a:avLst/>
                </a:prstGeom>
                <a:noFill/>
                <a:ln w="28575">
                  <a:solidFill>
                    <a:srgbClr val="008000"/>
                  </a:solidFill>
                  <a:round/>
                  <a:headEnd type="stealth" w="med" len="lg"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graphicFrame>
              <p:nvGraphicFramePr>
                <p:cNvPr id="96" name="Object 50">
                  <a:extLst>
                    <a:ext uri="{FF2B5EF4-FFF2-40B4-BE49-F238E27FC236}">
                      <a16:creationId xmlns:a16="http://schemas.microsoft.com/office/drawing/2014/main" id="{66732DD4-F7C2-0BBF-B696-D274C0915B1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05" y="927"/>
                <a:ext cx="184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6" imgW="292735" imgH="420011" progId="Equation.3">
                        <p:embed/>
                      </p:oleObj>
                    </mc:Choice>
                    <mc:Fallback>
                      <p:oleObj r:id="rId6" imgW="292735" imgH="420011" progId="Equation.3">
                        <p:embed/>
                        <p:pic>
                          <p:nvPicPr>
                            <p:cNvPr id="45" name="Object 50">
                              <a:extLst>
                                <a:ext uri="{FF2B5EF4-FFF2-40B4-BE49-F238E27FC236}">
                                  <a16:creationId xmlns:a16="http://schemas.microsoft.com/office/drawing/2014/main" id="{9F8CD33E-FEC2-8D7C-0DE3-B63058209EE6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05" y="927"/>
                              <a:ext cx="184" cy="2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2" name="Group 51">
                <a:extLst>
                  <a:ext uri="{FF2B5EF4-FFF2-40B4-BE49-F238E27FC236}">
                    <a16:creationId xmlns:a16="http://schemas.microsoft.com/office/drawing/2014/main" id="{824F8238-BA28-B06C-DFD6-23B01D2366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1387" y="3303089"/>
                <a:ext cx="1027907" cy="377032"/>
                <a:chOff x="3" y="0"/>
                <a:chExt cx="777" cy="285"/>
              </a:xfrm>
            </p:grpSpPr>
            <p:sp>
              <p:nvSpPr>
                <p:cNvPr id="103" name="Line 52">
                  <a:extLst>
                    <a:ext uri="{FF2B5EF4-FFF2-40B4-BE49-F238E27FC236}">
                      <a16:creationId xmlns:a16="http://schemas.microsoft.com/office/drawing/2014/main" id="{69FA3649-F86B-9B3A-F4BD-CFCE7292FF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9" y="0"/>
                  <a:ext cx="771" cy="0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04" name="Line 53">
                  <a:extLst>
                    <a:ext uri="{FF2B5EF4-FFF2-40B4-BE49-F238E27FC236}">
                      <a16:creationId xmlns:a16="http://schemas.microsoft.com/office/drawing/2014/main" id="{6F7C1759-60F4-B519-CE5F-60339CB37E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" y="6"/>
                  <a:ext cx="771" cy="138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05" name="Line 54">
                  <a:extLst>
                    <a:ext uri="{FF2B5EF4-FFF2-40B4-BE49-F238E27FC236}">
                      <a16:creationId xmlns:a16="http://schemas.microsoft.com/office/drawing/2014/main" id="{3927A671-9245-06F3-C78D-A9E3BFC892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60000" flipV="1">
                  <a:off x="12" y="1"/>
                  <a:ext cx="768" cy="284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</p:grpSp>
          <p:grpSp>
            <p:nvGrpSpPr>
              <p:cNvPr id="106" name="Group 56">
                <a:extLst>
                  <a:ext uri="{FF2B5EF4-FFF2-40B4-BE49-F238E27FC236}">
                    <a16:creationId xmlns:a16="http://schemas.microsoft.com/office/drawing/2014/main" id="{B1225FC5-3C27-C9B3-FB2B-261773D241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6881" y="3316179"/>
                <a:ext cx="600604" cy="641615"/>
                <a:chOff x="0" y="0"/>
                <a:chExt cx="454" cy="485"/>
              </a:xfrm>
            </p:grpSpPr>
            <p:sp>
              <p:nvSpPr>
                <p:cNvPr id="107" name="Line 57">
                  <a:extLst>
                    <a:ext uri="{FF2B5EF4-FFF2-40B4-BE49-F238E27FC236}">
                      <a16:creationId xmlns:a16="http://schemas.microsoft.com/office/drawing/2014/main" id="{7F922549-A566-2219-1502-DA7A2C2CCA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0"/>
                  <a:ext cx="454" cy="213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108" name="Line 58">
                  <a:extLst>
                    <a:ext uri="{FF2B5EF4-FFF2-40B4-BE49-F238E27FC236}">
                      <a16:creationId xmlns:a16="http://schemas.microsoft.com/office/drawing/2014/main" id="{2007989F-6DD7-0CBF-FD95-75B6941C6F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136"/>
                  <a:ext cx="454" cy="213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  <p:sp>
              <p:nvSpPr>
                <p:cNvPr id="109" name="Line 59">
                  <a:extLst>
                    <a:ext uri="{FF2B5EF4-FFF2-40B4-BE49-F238E27FC236}">
                      <a16:creationId xmlns:a16="http://schemas.microsoft.com/office/drawing/2014/main" id="{44549B6E-8C86-17C9-CC21-D5BA96D071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272"/>
                  <a:ext cx="454" cy="213"/>
                </a:xfrm>
                <a:prstGeom prst="line">
                  <a:avLst/>
                </a:prstGeom>
                <a:noFill/>
                <a:ln w="12700">
                  <a:solidFill>
                    <a:srgbClr val="FF3300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1944"/>
                </a:p>
              </p:txBody>
            </p:sp>
          </p:grpSp>
          <p:grpSp>
            <p:nvGrpSpPr>
              <p:cNvPr id="110" name="Group 60">
                <a:extLst>
                  <a:ext uri="{FF2B5EF4-FFF2-40B4-BE49-F238E27FC236}">
                    <a16:creationId xmlns:a16="http://schemas.microsoft.com/office/drawing/2014/main" id="{7BAD904E-DE0B-1404-8480-935B1593E9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04170" y="3621263"/>
                <a:ext cx="613833" cy="543718"/>
                <a:chOff x="0" y="0"/>
                <a:chExt cx="464" cy="411"/>
              </a:xfrm>
            </p:grpSpPr>
            <p:sp>
              <p:nvSpPr>
                <p:cNvPr id="111" name="Line 61">
                  <a:extLst>
                    <a:ext uri="{FF2B5EF4-FFF2-40B4-BE49-F238E27FC236}">
                      <a16:creationId xmlns:a16="http://schemas.microsoft.com/office/drawing/2014/main" id="{678EC2C2-433A-8ED1-52E2-04C8A889B3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454" cy="136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12" name="Line 62">
                  <a:extLst>
                    <a:ext uri="{FF2B5EF4-FFF2-40B4-BE49-F238E27FC236}">
                      <a16:creationId xmlns:a16="http://schemas.microsoft.com/office/drawing/2014/main" id="{AD8A2C0B-E031-6423-46B6-20630FBC27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39"/>
                  <a:ext cx="454" cy="136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13" name="Line 63">
                  <a:extLst>
                    <a:ext uri="{FF2B5EF4-FFF2-40B4-BE49-F238E27FC236}">
                      <a16:creationId xmlns:a16="http://schemas.microsoft.com/office/drawing/2014/main" id="{48F2D710-399C-7D47-315F-5D8BCFCD44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" y="275"/>
                  <a:ext cx="454" cy="136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</p:grpSp>
          <p:grpSp>
            <p:nvGrpSpPr>
              <p:cNvPr id="114" name="Group 64">
                <a:extLst>
                  <a:ext uri="{FF2B5EF4-FFF2-40B4-BE49-F238E27FC236}">
                    <a16:creationId xmlns:a16="http://schemas.microsoft.com/office/drawing/2014/main" id="{38971D29-15DC-7059-E24E-E486B88E03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8741" y="3767435"/>
                <a:ext cx="1030552" cy="355864"/>
                <a:chOff x="0" y="0"/>
                <a:chExt cx="779" cy="269"/>
              </a:xfrm>
            </p:grpSpPr>
            <p:sp>
              <p:nvSpPr>
                <p:cNvPr id="115" name="Line 65">
                  <a:extLst>
                    <a:ext uri="{FF2B5EF4-FFF2-40B4-BE49-F238E27FC236}">
                      <a16:creationId xmlns:a16="http://schemas.microsoft.com/office/drawing/2014/main" id="{6A62F0C0-5057-1F7D-DA5C-FED1A64131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" y="0"/>
                  <a:ext cx="771" cy="227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16" name="Line 66">
                  <a:extLst>
                    <a:ext uri="{FF2B5EF4-FFF2-40B4-BE49-F238E27FC236}">
                      <a16:creationId xmlns:a16="http://schemas.microsoft.com/office/drawing/2014/main" id="{481245D5-E229-58FC-9CD8-C9504D2034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" y="133"/>
                  <a:ext cx="777" cy="106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17" name="Line 67">
                  <a:extLst>
                    <a:ext uri="{FF2B5EF4-FFF2-40B4-BE49-F238E27FC236}">
                      <a16:creationId xmlns:a16="http://schemas.microsoft.com/office/drawing/2014/main" id="{53C054B0-AB7F-E1D0-04F8-DD4917FE68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0" y="239"/>
                  <a:ext cx="779" cy="3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stealth" w="sm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</p:grpSp>
          <p:grpSp>
            <p:nvGrpSpPr>
              <p:cNvPr id="118" name="Group 139">
                <a:extLst>
                  <a:ext uri="{FF2B5EF4-FFF2-40B4-BE49-F238E27FC236}">
                    <a16:creationId xmlns:a16="http://schemas.microsoft.com/office/drawing/2014/main" id="{FD3DC70F-FD26-B644-25C1-67F2405D4C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3753" y="3026601"/>
                <a:ext cx="3299354" cy="1500188"/>
                <a:chOff x="0" y="0"/>
                <a:chExt cx="2494" cy="1134"/>
              </a:xfrm>
            </p:grpSpPr>
            <p:sp>
              <p:nvSpPr>
                <p:cNvPr id="119" name="Line 140">
                  <a:extLst>
                    <a:ext uri="{FF2B5EF4-FFF2-40B4-BE49-F238E27FC236}">
                      <a16:creationId xmlns:a16="http://schemas.microsoft.com/office/drawing/2014/main" id="{B5DC8F7C-FACF-E072-BC61-447B6F1937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556"/>
                  <a:ext cx="249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lgDash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graphicFrame>
              <p:nvGraphicFramePr>
                <p:cNvPr id="120" name="Object 141">
                  <a:extLst>
                    <a:ext uri="{FF2B5EF4-FFF2-40B4-BE49-F238E27FC236}">
                      <a16:creationId xmlns:a16="http://schemas.microsoft.com/office/drawing/2014/main" id="{7E4EB7B7-150D-D34C-4283-E4F12BD1AAC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4" y="630"/>
                <a:ext cx="160" cy="2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8" imgW="254552" imgH="318191" progId="Equation.3">
                        <p:embed/>
                      </p:oleObj>
                    </mc:Choice>
                    <mc:Fallback>
                      <p:oleObj r:id="rId8" imgW="254552" imgH="318191" progId="Equation.3">
                        <p:embed/>
                        <p:pic>
                          <p:nvPicPr>
                            <p:cNvPr id="76" name="Object 141">
                              <a:extLst>
                                <a:ext uri="{FF2B5EF4-FFF2-40B4-BE49-F238E27FC236}">
                                  <a16:creationId xmlns:a16="http://schemas.microsoft.com/office/drawing/2014/main" id="{C863CD7F-AEB0-5A79-312D-87C1F3079449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4" y="630"/>
                              <a:ext cx="160" cy="2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21" name="Group 142">
                  <a:extLst>
                    <a:ext uri="{FF2B5EF4-FFF2-40B4-BE49-F238E27FC236}">
                      <a16:creationId xmlns:a16="http://schemas.microsoft.com/office/drawing/2014/main" id="{6A6DA434-E0C6-E2F9-0D8D-60B6CFA9A4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4" y="509"/>
                  <a:ext cx="91" cy="91"/>
                  <a:chOff x="0" y="0"/>
                  <a:chExt cx="91" cy="91"/>
                </a:xfrm>
              </p:grpSpPr>
              <p:sp>
                <p:nvSpPr>
                  <p:cNvPr id="126" name="AutoShape 143">
                    <a:extLst>
                      <a:ext uri="{FF2B5EF4-FFF2-40B4-BE49-F238E27FC236}">
                        <a16:creationId xmlns:a16="http://schemas.microsoft.com/office/drawing/2014/main" id="{FC04FED7-B5A7-3602-CC6D-3FF5817F67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91" cy="91"/>
                  </a:xfrm>
                  <a:prstGeom prst="sun">
                    <a:avLst>
                      <a:gd name="adj" fmla="val 25000"/>
                    </a:avLst>
                  </a:prstGeom>
                  <a:solidFill>
                    <a:srgbClr val="FF3300"/>
                  </a:solidFill>
                  <a:ln w="9525">
                    <a:solidFill>
                      <a:srgbClr val="FF33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 sz="1944"/>
                  </a:p>
                </p:txBody>
              </p:sp>
              <p:sp>
                <p:nvSpPr>
                  <p:cNvPr id="127" name="Oval 144" descr="羊皮纸">
                    <a:extLst>
                      <a:ext uri="{FF2B5EF4-FFF2-40B4-BE49-F238E27FC236}">
                        <a16:creationId xmlns:a16="http://schemas.microsoft.com/office/drawing/2014/main" id="{9004BE06-B648-3086-3D11-B1DB3BE6A3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" y="28"/>
                    <a:ext cx="36" cy="36"/>
                  </a:xfrm>
                  <a:prstGeom prst="ellipse">
                    <a:avLst/>
                  </a:prstGeom>
                  <a:blipFill dpi="0" rotWithShape="1">
                    <a:blip r:embed="rId10"/>
                    <a:srcRect/>
                    <a:tile tx="0" ty="0" sx="100000" sy="100000" flip="none" algn="tl"/>
                  </a:blipFill>
                  <a:ln w="19050">
                    <a:solidFill>
                      <a:srgbClr val="FF33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defRPr sz="28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zh-CN" altLang="en-US" sz="1944"/>
                  </a:p>
                </p:txBody>
              </p:sp>
            </p:grpSp>
            <p:sp>
              <p:nvSpPr>
                <p:cNvPr id="122" name="Line 145">
                  <a:extLst>
                    <a:ext uri="{FF2B5EF4-FFF2-40B4-BE49-F238E27FC236}">
                      <a16:creationId xmlns:a16="http://schemas.microsoft.com/office/drawing/2014/main" id="{1EE452E3-D135-5A6B-5E14-0F8084117C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4" y="64"/>
                  <a:ext cx="0" cy="34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23" name="Line 146">
                  <a:extLst>
                    <a:ext uri="{FF2B5EF4-FFF2-40B4-BE49-F238E27FC236}">
                      <a16:creationId xmlns:a16="http://schemas.microsoft.com/office/drawing/2014/main" id="{C226B378-1B50-F116-117E-76FC07257C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34" y="715"/>
                  <a:ext cx="0" cy="340"/>
                </a:xfrm>
                <a:prstGeom prst="line">
                  <a:avLst/>
                </a:pr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sp>
              <p:nvSpPr>
                <p:cNvPr id="124" name="Line 147">
                  <a:extLst>
                    <a:ext uri="{FF2B5EF4-FFF2-40B4-BE49-F238E27FC236}">
                      <a16:creationId xmlns:a16="http://schemas.microsoft.com/office/drawing/2014/main" id="{BB467D26-ABF1-AF57-67D0-216B115BDD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475" y="0"/>
                  <a:ext cx="0" cy="1134"/>
                </a:xfrm>
                <a:prstGeom prst="line">
                  <a:avLst/>
                </a:prstGeom>
                <a:noFill/>
                <a:ln w="57150">
                  <a:solidFill>
                    <a:srgbClr val="66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1944"/>
                </a:p>
              </p:txBody>
            </p:sp>
            <p:graphicFrame>
              <p:nvGraphicFramePr>
                <p:cNvPr id="125" name="Object 148">
                  <a:extLst>
                    <a:ext uri="{FF2B5EF4-FFF2-40B4-BE49-F238E27FC236}">
                      <a16:creationId xmlns:a16="http://schemas.microsoft.com/office/drawing/2014/main" id="{C62BE51D-E5B8-51D5-8723-C1F03048BA6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279" y="80"/>
                <a:ext cx="200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1" imgW="318052" imgH="292608" progId="Equation.DSMT4">
                        <p:embed/>
                      </p:oleObj>
                    </mc:Choice>
                    <mc:Fallback>
                      <p:oleObj r:id="rId11" imgW="318052" imgH="292608" progId="Equation.DSMT4">
                        <p:embed/>
                        <p:pic>
                          <p:nvPicPr>
                            <p:cNvPr id="81" name="Object 148">
                              <a:extLst>
                                <a:ext uri="{FF2B5EF4-FFF2-40B4-BE49-F238E27FC236}">
                                  <a16:creationId xmlns:a16="http://schemas.microsoft.com/office/drawing/2014/main" id="{EDD6F6A9-EBD3-40A6-289F-806235CDAA6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79" y="80"/>
                              <a:ext cx="200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F91DB23-FE4C-7CB2-DA3B-7E57AAC8AA48}"/>
              </a:ext>
            </a:extLst>
          </p:cNvPr>
          <p:cNvSpPr txBox="1"/>
          <p:nvPr/>
        </p:nvSpPr>
        <p:spPr>
          <a:xfrm>
            <a:off x="1717832" y="531798"/>
            <a:ext cx="168347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>
                <a:solidFill>
                  <a:srgbClr val="0032D0"/>
                </a:solidFill>
              </a:rPr>
              <a:t>单缝衍射：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BDC0AB-E3DD-3F77-4276-20D59F4E97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3783" y="3002826"/>
            <a:ext cx="2583372" cy="15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92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78" name="Group 78">
            <a:extLst>
              <a:ext uri="{FF2B5EF4-FFF2-40B4-BE49-F238E27FC236}">
                <a16:creationId xmlns:a16="http://schemas.microsoft.com/office/drawing/2014/main" id="{CA4A543A-2038-74AC-51AD-1C7E160A4E3C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1460500"/>
            <a:ext cx="2996407" cy="1905000"/>
            <a:chOff x="2112" y="960"/>
            <a:chExt cx="2265" cy="1440"/>
          </a:xfrm>
        </p:grpSpPr>
        <p:sp>
          <p:nvSpPr>
            <p:cNvPr id="20561" name="Line 31">
              <a:extLst>
                <a:ext uri="{FF2B5EF4-FFF2-40B4-BE49-F238E27FC236}">
                  <a16:creationId xmlns:a16="http://schemas.microsoft.com/office/drawing/2014/main" id="{889A0CDA-423E-F1A5-B590-514D4A4792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960"/>
              <a:ext cx="2256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62" name="Line 32">
              <a:extLst>
                <a:ext uri="{FF2B5EF4-FFF2-40B4-BE49-F238E27FC236}">
                  <a16:creationId xmlns:a16="http://schemas.microsoft.com/office/drawing/2014/main" id="{0CE47E8F-6A90-844B-D9E1-0D838103B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8" y="960"/>
              <a:ext cx="2210" cy="6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63" name="Line 33">
              <a:extLst>
                <a:ext uri="{FF2B5EF4-FFF2-40B4-BE49-F238E27FC236}">
                  <a16:creationId xmlns:a16="http://schemas.microsoft.com/office/drawing/2014/main" id="{EBBC6303-0EE0-5655-B669-DEC0145850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1" y="960"/>
              <a:ext cx="2207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64" name="Line 34">
              <a:extLst>
                <a:ext uri="{FF2B5EF4-FFF2-40B4-BE49-F238E27FC236}">
                  <a16:creationId xmlns:a16="http://schemas.microsoft.com/office/drawing/2014/main" id="{5193C88E-6CC7-1480-89C2-7A8712033D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981"/>
              <a:ext cx="2265" cy="14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65" name="Line 35">
              <a:extLst>
                <a:ext uri="{FF2B5EF4-FFF2-40B4-BE49-F238E27FC236}">
                  <a16:creationId xmlns:a16="http://schemas.microsoft.com/office/drawing/2014/main" id="{E9B20D52-0150-F72C-F974-562B753834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4" y="960"/>
              <a:ext cx="2214" cy="9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02" name="Group 2">
            <a:extLst>
              <a:ext uri="{FF2B5EF4-FFF2-40B4-BE49-F238E27FC236}">
                <a16:creationId xmlns:a16="http://schemas.microsoft.com/office/drawing/2014/main" id="{8948C5DA-9013-030C-AB0C-59AE1D57F23E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2476500"/>
            <a:ext cx="2984500" cy="1206500"/>
            <a:chOff x="2112" y="1728"/>
            <a:chExt cx="2256" cy="912"/>
          </a:xfrm>
        </p:grpSpPr>
        <p:sp>
          <p:nvSpPr>
            <p:cNvPr id="20556" name="Line 3">
              <a:extLst>
                <a:ext uri="{FF2B5EF4-FFF2-40B4-BE49-F238E27FC236}">
                  <a16:creationId xmlns:a16="http://schemas.microsoft.com/office/drawing/2014/main" id="{9FC79AEB-F79E-B8E5-B625-A965B7802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" y="1728"/>
              <a:ext cx="2206" cy="19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7" name="Line 4">
              <a:extLst>
                <a:ext uri="{FF2B5EF4-FFF2-40B4-BE49-F238E27FC236}">
                  <a16:creationId xmlns:a16="http://schemas.microsoft.com/office/drawing/2014/main" id="{768C9C79-50F7-E55D-EFC4-2E3C0D785A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0" y="1920"/>
              <a:ext cx="2208" cy="4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8" name="Line 5">
              <a:extLst>
                <a:ext uri="{FF2B5EF4-FFF2-40B4-BE49-F238E27FC236}">
                  <a16:creationId xmlns:a16="http://schemas.microsoft.com/office/drawing/2014/main" id="{4897D25F-7B36-0435-02B0-2130FBB2A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1920"/>
              <a:ext cx="2256" cy="48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9" name="Line 6">
              <a:extLst>
                <a:ext uri="{FF2B5EF4-FFF2-40B4-BE49-F238E27FC236}">
                  <a16:creationId xmlns:a16="http://schemas.microsoft.com/office/drawing/2014/main" id="{1936391C-F24F-2779-D53F-90FF76AD18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1920"/>
              <a:ext cx="2256" cy="72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60" name="Line 7">
              <a:extLst>
                <a:ext uri="{FF2B5EF4-FFF2-40B4-BE49-F238E27FC236}">
                  <a16:creationId xmlns:a16="http://schemas.microsoft.com/office/drawing/2014/main" id="{16FDDB5D-05BE-113C-AC0F-E4A7A5374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62" y="1920"/>
              <a:ext cx="2206" cy="26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17" name="Group 17">
            <a:extLst>
              <a:ext uri="{FF2B5EF4-FFF2-40B4-BE49-F238E27FC236}">
                <a16:creationId xmlns:a16="http://schemas.microsoft.com/office/drawing/2014/main" id="{BFAC0C7E-BE27-6F53-E56D-9BDDB27E7391}"/>
              </a:ext>
            </a:extLst>
          </p:cNvPr>
          <p:cNvGrpSpPr>
            <a:grpSpLocks/>
          </p:cNvGrpSpPr>
          <p:nvPr/>
        </p:nvGrpSpPr>
        <p:grpSpPr bwMode="auto">
          <a:xfrm>
            <a:off x="3556000" y="2159000"/>
            <a:ext cx="3048000" cy="1143000"/>
            <a:chOff x="1728" y="1296"/>
            <a:chExt cx="2154" cy="864"/>
          </a:xfrm>
        </p:grpSpPr>
        <p:sp>
          <p:nvSpPr>
            <p:cNvPr id="20551" name="Line 18">
              <a:extLst>
                <a:ext uri="{FF2B5EF4-FFF2-40B4-BE49-F238E27FC236}">
                  <a16:creationId xmlns:a16="http://schemas.microsoft.com/office/drawing/2014/main" id="{513E1DD9-B3A2-02DB-1CA6-F4E66EE9E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2106" cy="43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2" name="Line 19">
              <a:extLst>
                <a:ext uri="{FF2B5EF4-FFF2-40B4-BE49-F238E27FC236}">
                  <a16:creationId xmlns:a16="http://schemas.microsoft.com/office/drawing/2014/main" id="{4F166571-0E64-A8F8-4F26-1B3A984AC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488"/>
              <a:ext cx="2074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3" name="Line 20">
              <a:extLst>
                <a:ext uri="{FF2B5EF4-FFF2-40B4-BE49-F238E27FC236}">
                  <a16:creationId xmlns:a16="http://schemas.microsoft.com/office/drawing/2014/main" id="{89402FD4-FCB0-A662-0621-C5C9D8B916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728"/>
              <a:ext cx="2154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4" name="Line 21">
              <a:extLst>
                <a:ext uri="{FF2B5EF4-FFF2-40B4-BE49-F238E27FC236}">
                  <a16:creationId xmlns:a16="http://schemas.microsoft.com/office/drawing/2014/main" id="{34CB335C-2A14-902E-9F96-07CDBAFE30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728"/>
              <a:ext cx="2122" cy="43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5" name="Line 22">
              <a:extLst>
                <a:ext uri="{FF2B5EF4-FFF2-40B4-BE49-F238E27FC236}">
                  <a16:creationId xmlns:a16="http://schemas.microsoft.com/office/drawing/2014/main" id="{3EF880A2-7DBA-C0AE-2F63-EE2C94A74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728"/>
              <a:ext cx="207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23" name="Group 23">
            <a:extLst>
              <a:ext uri="{FF2B5EF4-FFF2-40B4-BE49-F238E27FC236}">
                <a16:creationId xmlns:a16="http://schemas.microsoft.com/office/drawing/2014/main" id="{3B00F606-1216-C1BF-6A5D-B66076CCEB2F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2128573"/>
            <a:ext cx="707761" cy="1587500"/>
            <a:chOff x="2592" y="2112"/>
            <a:chExt cx="535" cy="1200"/>
          </a:xfrm>
        </p:grpSpPr>
        <p:sp>
          <p:nvSpPr>
            <p:cNvPr id="20546" name="Line 24">
              <a:extLst>
                <a:ext uri="{FF2B5EF4-FFF2-40B4-BE49-F238E27FC236}">
                  <a16:creationId xmlns:a16="http://schemas.microsoft.com/office/drawing/2014/main" id="{65EABF87-CD30-D7C1-A7CC-B06EE170D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2112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7" name="Line 25">
              <a:extLst>
                <a:ext uri="{FF2B5EF4-FFF2-40B4-BE49-F238E27FC236}">
                  <a16:creationId xmlns:a16="http://schemas.microsoft.com/office/drawing/2014/main" id="{328F31A1-EDE7-E71A-5C1A-D616F4B9A0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2352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8" name="Line 26">
              <a:extLst>
                <a:ext uri="{FF2B5EF4-FFF2-40B4-BE49-F238E27FC236}">
                  <a16:creationId xmlns:a16="http://schemas.microsoft.com/office/drawing/2014/main" id="{84FA9F96-4F84-C7A7-4A9E-73A7BB1B87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2612"/>
              <a:ext cx="535" cy="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9" name="Line 27">
              <a:extLst>
                <a:ext uri="{FF2B5EF4-FFF2-40B4-BE49-F238E27FC236}">
                  <a16:creationId xmlns:a16="http://schemas.microsoft.com/office/drawing/2014/main" id="{024557C4-15CB-3946-540E-44A93597B5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2832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50" name="Line 28">
              <a:extLst>
                <a:ext uri="{FF2B5EF4-FFF2-40B4-BE49-F238E27FC236}">
                  <a16:creationId xmlns:a16="http://schemas.microsoft.com/office/drawing/2014/main" id="{D9D704F6-C544-52B5-4111-778A66AEDF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3091"/>
              <a:ext cx="494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sp>
        <p:nvSpPr>
          <p:cNvPr id="153629" name="Text Box 29">
            <a:extLst>
              <a:ext uri="{FF2B5EF4-FFF2-40B4-BE49-F238E27FC236}">
                <a16:creationId xmlns:a16="http://schemas.microsoft.com/office/drawing/2014/main" id="{43565F40-7187-4CBA-C60C-63FD219A5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40" y="4825999"/>
            <a:ext cx="5044281" cy="45134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>
                <a:solidFill>
                  <a:schemeClr val="tx2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单缝上下移动，衍射图样位置不变。</a:t>
            </a:r>
            <a:endParaRPr lang="zh-CN" altLang="en-US" sz="2333">
              <a:solidFill>
                <a:schemeClr val="tx2"/>
              </a:solidFill>
              <a:latin typeface="黑体" panose="02010609060101010101" pitchFamily="49" charset="-122"/>
            </a:endParaRPr>
          </a:p>
        </p:txBody>
      </p:sp>
      <p:grpSp>
        <p:nvGrpSpPr>
          <p:cNvPr id="153636" name="Group 36">
            <a:extLst>
              <a:ext uri="{FF2B5EF4-FFF2-40B4-BE49-F238E27FC236}">
                <a16:creationId xmlns:a16="http://schemas.microsoft.com/office/drawing/2014/main" id="{51CD6B21-D484-0C41-5869-71DAA4F7CEDA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1841500"/>
            <a:ext cx="707761" cy="1524000"/>
            <a:chOff x="2825" y="3360"/>
            <a:chExt cx="535" cy="1152"/>
          </a:xfrm>
        </p:grpSpPr>
        <p:sp>
          <p:nvSpPr>
            <p:cNvPr id="20541" name="Line 37">
              <a:extLst>
                <a:ext uri="{FF2B5EF4-FFF2-40B4-BE49-F238E27FC236}">
                  <a16:creationId xmlns:a16="http://schemas.microsoft.com/office/drawing/2014/main" id="{917B5736-4F7A-002E-88CE-DB61E2F6E4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5" y="3360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2" name="Line 38">
              <a:extLst>
                <a:ext uri="{FF2B5EF4-FFF2-40B4-BE49-F238E27FC236}">
                  <a16:creationId xmlns:a16="http://schemas.microsoft.com/office/drawing/2014/main" id="{2C64AE9F-F39D-B79D-21D4-30F4EA53F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5" y="3552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3" name="Line 39">
              <a:extLst>
                <a:ext uri="{FF2B5EF4-FFF2-40B4-BE49-F238E27FC236}">
                  <a16:creationId xmlns:a16="http://schemas.microsoft.com/office/drawing/2014/main" id="{00A18DE4-6A55-3792-A7CB-7F996ECD9E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5" y="3812"/>
              <a:ext cx="535" cy="2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4" name="Line 40">
              <a:extLst>
                <a:ext uri="{FF2B5EF4-FFF2-40B4-BE49-F238E27FC236}">
                  <a16:creationId xmlns:a16="http://schemas.microsoft.com/office/drawing/2014/main" id="{57114CBB-85A8-7C42-5E6F-0FEA8B01A6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5" y="4032"/>
              <a:ext cx="535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5" name="Line 41">
              <a:extLst>
                <a:ext uri="{FF2B5EF4-FFF2-40B4-BE49-F238E27FC236}">
                  <a16:creationId xmlns:a16="http://schemas.microsoft.com/office/drawing/2014/main" id="{05677526-38C6-CB2F-8FEB-2BDEB5ECE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5" y="4291"/>
              <a:ext cx="494" cy="22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42" name="Group 42">
            <a:extLst>
              <a:ext uri="{FF2B5EF4-FFF2-40B4-BE49-F238E27FC236}">
                <a16:creationId xmlns:a16="http://schemas.microsoft.com/office/drawing/2014/main" id="{4CFF81FC-145D-36E2-2C96-4D77301BB6B2}"/>
              </a:ext>
            </a:extLst>
          </p:cNvPr>
          <p:cNvGrpSpPr>
            <a:grpSpLocks/>
          </p:cNvGrpSpPr>
          <p:nvPr/>
        </p:nvGrpSpPr>
        <p:grpSpPr bwMode="auto">
          <a:xfrm>
            <a:off x="1651000" y="2032000"/>
            <a:ext cx="889000" cy="1841500"/>
            <a:chOff x="480" y="1152"/>
            <a:chExt cx="672" cy="1392"/>
          </a:xfrm>
        </p:grpSpPr>
        <p:sp>
          <p:nvSpPr>
            <p:cNvPr id="20536" name="Line 43">
              <a:extLst>
                <a:ext uri="{FF2B5EF4-FFF2-40B4-BE49-F238E27FC236}">
                  <a16:creationId xmlns:a16="http://schemas.microsoft.com/office/drawing/2014/main" id="{92476518-DDDF-3134-276D-D86BDFF709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15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7" name="Line 44">
              <a:extLst>
                <a:ext uri="{FF2B5EF4-FFF2-40B4-BE49-F238E27FC236}">
                  <a16:creationId xmlns:a16="http://schemas.microsoft.com/office/drawing/2014/main" id="{FC196CBE-0464-6D3A-00B7-00BD3C07DD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872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8" name="Line 45">
              <a:extLst>
                <a:ext uri="{FF2B5EF4-FFF2-40B4-BE49-F238E27FC236}">
                  <a16:creationId xmlns:a16="http://schemas.microsoft.com/office/drawing/2014/main" id="{3F606E84-4D02-3C59-BA44-EBE002FAD0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544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9" name="Line 46">
              <a:extLst>
                <a:ext uri="{FF2B5EF4-FFF2-40B4-BE49-F238E27FC236}">
                  <a16:creationId xmlns:a16="http://schemas.microsoft.com/office/drawing/2014/main" id="{D3CF1C74-B316-0C1B-DCA2-4BEC44C93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208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40" name="Line 47">
              <a:extLst>
                <a:ext uri="{FF2B5EF4-FFF2-40B4-BE49-F238E27FC236}">
                  <a16:creationId xmlns:a16="http://schemas.microsoft.com/office/drawing/2014/main" id="{A6282F17-D0A8-7743-5059-FFDD672D1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488"/>
              <a:ext cx="6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sp>
        <p:nvSpPr>
          <p:cNvPr id="153648" name="Text Box 48">
            <a:extLst>
              <a:ext uri="{FF2B5EF4-FFF2-40B4-BE49-F238E27FC236}">
                <a16:creationId xmlns:a16="http://schemas.microsoft.com/office/drawing/2014/main" id="{89F5B9D5-8CCF-AEE3-D4E5-E8B13C28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00" y="1287198"/>
            <a:ext cx="44450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667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</a:p>
        </p:txBody>
      </p:sp>
      <p:sp>
        <p:nvSpPr>
          <p:cNvPr id="153660" name="Text Box 60">
            <a:hlinkClick r:id="rId3" action="ppaction://hlinkfile"/>
            <a:extLst>
              <a:ext uri="{FF2B5EF4-FFF2-40B4-BE49-F238E27FC236}">
                <a16:creationId xmlns:a16="http://schemas.microsoft.com/office/drawing/2014/main" id="{4A4EE698-5EA5-A040-D09F-DEE3A6287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941" y="497419"/>
            <a:ext cx="536575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Wingdings" panose="05000000000000000000" pitchFamily="2" charset="2"/>
              </a:rPr>
              <a:t>当单缝上下移动时衍射图样是否变化？</a:t>
            </a:r>
            <a:endParaRPr lang="zh-CN" altLang="en-US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3663" name="Line 63">
            <a:extLst>
              <a:ext uri="{FF2B5EF4-FFF2-40B4-BE49-F238E27FC236}">
                <a16:creationId xmlns:a16="http://schemas.microsoft.com/office/drawing/2014/main" id="{9DF33642-FB68-6BD1-C2C6-176BA5B91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500" y="2730500"/>
            <a:ext cx="39370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333">
              <a:latin typeface="黑体" panose="02010609060101010101" pitchFamily="49" charset="-122"/>
            </a:endParaRPr>
          </a:p>
        </p:txBody>
      </p:sp>
      <p:sp>
        <p:nvSpPr>
          <p:cNvPr id="153664" name="Text Box 64">
            <a:extLst>
              <a:ext uri="{FF2B5EF4-FFF2-40B4-BE49-F238E27FC236}">
                <a16:creationId xmlns:a16="http://schemas.microsoft.com/office/drawing/2014/main" id="{A9CEBAEB-8084-E6A5-D689-E0C3FA6F7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1042" y="2438136"/>
            <a:ext cx="50687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667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667" baseline="-25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</a:t>
            </a:r>
            <a:endParaRPr lang="en-US" altLang="zh-CN" sz="2667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53665" name="Group 65">
            <a:extLst>
              <a:ext uri="{FF2B5EF4-FFF2-40B4-BE49-F238E27FC236}">
                <a16:creationId xmlns:a16="http://schemas.microsoft.com/office/drawing/2014/main" id="{C0928189-3FB4-164C-91CA-350FCE7404F2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2159000"/>
            <a:ext cx="676011" cy="1143000"/>
            <a:chOff x="5114" y="1392"/>
            <a:chExt cx="463" cy="864"/>
          </a:xfrm>
        </p:grpSpPr>
        <p:sp>
          <p:nvSpPr>
            <p:cNvPr id="20531" name="Line 66">
              <a:extLst>
                <a:ext uri="{FF2B5EF4-FFF2-40B4-BE49-F238E27FC236}">
                  <a16:creationId xmlns:a16="http://schemas.microsoft.com/office/drawing/2014/main" id="{8D16DFDD-3025-C2F0-39D8-BA5EC5D48E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3" y="1392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2" name="Line 67">
              <a:extLst>
                <a:ext uri="{FF2B5EF4-FFF2-40B4-BE49-F238E27FC236}">
                  <a16:creationId xmlns:a16="http://schemas.microsoft.com/office/drawing/2014/main" id="{8069DE99-9F0C-E2A7-324B-A1DE2158B2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824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3" name="Line 68">
              <a:extLst>
                <a:ext uri="{FF2B5EF4-FFF2-40B4-BE49-F238E27FC236}">
                  <a16:creationId xmlns:a16="http://schemas.microsoft.com/office/drawing/2014/main" id="{AAFF122E-2F67-A9A1-197D-EF24C9E6D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256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4" name="Line 69">
              <a:extLst>
                <a:ext uri="{FF2B5EF4-FFF2-40B4-BE49-F238E27FC236}">
                  <a16:creationId xmlns:a16="http://schemas.microsoft.com/office/drawing/2014/main" id="{283B20CA-006A-DD20-224F-7F2D686E65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608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5" name="Line 70">
              <a:extLst>
                <a:ext uri="{FF2B5EF4-FFF2-40B4-BE49-F238E27FC236}">
                  <a16:creationId xmlns:a16="http://schemas.microsoft.com/office/drawing/2014/main" id="{9115F779-A8EE-938F-19A0-9E1A29816A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040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71" name="Group 71">
            <a:extLst>
              <a:ext uri="{FF2B5EF4-FFF2-40B4-BE49-F238E27FC236}">
                <a16:creationId xmlns:a16="http://schemas.microsoft.com/office/drawing/2014/main" id="{FA72DC49-7EC2-4E87-0504-433FAA549964}"/>
              </a:ext>
            </a:extLst>
          </p:cNvPr>
          <p:cNvGrpSpPr>
            <a:grpSpLocks/>
          </p:cNvGrpSpPr>
          <p:nvPr/>
        </p:nvGrpSpPr>
        <p:grpSpPr bwMode="auto">
          <a:xfrm>
            <a:off x="2730500" y="2476500"/>
            <a:ext cx="698500" cy="1206500"/>
            <a:chOff x="5114" y="1392"/>
            <a:chExt cx="463" cy="864"/>
          </a:xfrm>
        </p:grpSpPr>
        <p:sp>
          <p:nvSpPr>
            <p:cNvPr id="20526" name="Line 72">
              <a:extLst>
                <a:ext uri="{FF2B5EF4-FFF2-40B4-BE49-F238E27FC236}">
                  <a16:creationId xmlns:a16="http://schemas.microsoft.com/office/drawing/2014/main" id="{6CDB3C89-D119-93AA-34A9-6AC97B20DB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3" y="1392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7" name="Line 73">
              <a:extLst>
                <a:ext uri="{FF2B5EF4-FFF2-40B4-BE49-F238E27FC236}">
                  <a16:creationId xmlns:a16="http://schemas.microsoft.com/office/drawing/2014/main" id="{28F9B12C-F091-DCBD-A600-800C39E31F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824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8" name="Line 74">
              <a:extLst>
                <a:ext uri="{FF2B5EF4-FFF2-40B4-BE49-F238E27FC236}">
                  <a16:creationId xmlns:a16="http://schemas.microsoft.com/office/drawing/2014/main" id="{6E0A1D2B-3F23-03DE-CAAE-0708DF3C1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256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9" name="Line 75">
              <a:extLst>
                <a:ext uri="{FF2B5EF4-FFF2-40B4-BE49-F238E27FC236}">
                  <a16:creationId xmlns:a16="http://schemas.microsoft.com/office/drawing/2014/main" id="{F4E9EFA9-3EB1-5A37-23DF-E4D4AD2FB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608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30" name="Line 76">
              <a:extLst>
                <a:ext uri="{FF2B5EF4-FFF2-40B4-BE49-F238E27FC236}">
                  <a16:creationId xmlns:a16="http://schemas.microsoft.com/office/drawing/2014/main" id="{768F3E64-3F92-4680-1FFC-11325CEAC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040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14" name="Group 14">
            <a:extLst>
              <a:ext uri="{FF2B5EF4-FFF2-40B4-BE49-F238E27FC236}">
                <a16:creationId xmlns:a16="http://schemas.microsoft.com/office/drawing/2014/main" id="{06696A71-B25D-0F7C-1337-FA35AE082823}"/>
              </a:ext>
            </a:extLst>
          </p:cNvPr>
          <p:cNvGrpSpPr>
            <a:grpSpLocks/>
          </p:cNvGrpSpPr>
          <p:nvPr/>
        </p:nvGrpSpPr>
        <p:grpSpPr bwMode="auto">
          <a:xfrm>
            <a:off x="2667003" y="1477699"/>
            <a:ext cx="3873508" cy="1651002"/>
            <a:chOff x="1104" y="624"/>
            <a:chExt cx="2976" cy="1248"/>
          </a:xfrm>
        </p:grpSpPr>
        <p:sp>
          <p:nvSpPr>
            <p:cNvPr id="20524" name="Line 15">
              <a:extLst>
                <a:ext uri="{FF2B5EF4-FFF2-40B4-BE49-F238E27FC236}">
                  <a16:creationId xmlns:a16="http://schemas.microsoft.com/office/drawing/2014/main" id="{D5041163-73E1-6EB4-0AB6-45C26923F7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624"/>
              <a:ext cx="2976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5" name="Text Box 16">
              <a:extLst>
                <a:ext uri="{FF2B5EF4-FFF2-40B4-BE49-F238E27FC236}">
                  <a16:creationId xmlns:a16="http://schemas.microsoft.com/office/drawing/2014/main" id="{216E2E2D-EF8F-F188-14F6-D857D2248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" y="1483"/>
              <a:ext cx="14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2667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53608" name="Group 8">
            <a:extLst>
              <a:ext uri="{FF2B5EF4-FFF2-40B4-BE49-F238E27FC236}">
                <a16:creationId xmlns:a16="http://schemas.microsoft.com/office/drawing/2014/main" id="{867075E5-53CE-C449-9F7F-BBFE95FCCACD}"/>
              </a:ext>
            </a:extLst>
          </p:cNvPr>
          <p:cNvGrpSpPr>
            <a:grpSpLocks/>
          </p:cNvGrpSpPr>
          <p:nvPr/>
        </p:nvGrpSpPr>
        <p:grpSpPr bwMode="auto">
          <a:xfrm>
            <a:off x="3619500" y="1460500"/>
            <a:ext cx="2921000" cy="1587500"/>
            <a:chOff x="2016" y="720"/>
            <a:chExt cx="2208" cy="1200"/>
          </a:xfrm>
        </p:grpSpPr>
        <p:sp>
          <p:nvSpPr>
            <p:cNvPr id="20519" name="Line 9">
              <a:extLst>
                <a:ext uri="{FF2B5EF4-FFF2-40B4-BE49-F238E27FC236}">
                  <a16:creationId xmlns:a16="http://schemas.microsoft.com/office/drawing/2014/main" id="{06881056-8440-56D8-C67A-4FD9643B5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720"/>
              <a:ext cx="2208" cy="3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0" name="Line 10">
              <a:extLst>
                <a:ext uri="{FF2B5EF4-FFF2-40B4-BE49-F238E27FC236}">
                  <a16:creationId xmlns:a16="http://schemas.microsoft.com/office/drawing/2014/main" id="{2B1F2711-6E8B-BE6C-080C-CD589C7397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720"/>
              <a:ext cx="2208" cy="5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1" name="Line 11">
              <a:extLst>
                <a:ext uri="{FF2B5EF4-FFF2-40B4-BE49-F238E27FC236}">
                  <a16:creationId xmlns:a16="http://schemas.microsoft.com/office/drawing/2014/main" id="{65918410-CCBC-2E62-ABD1-B32971E939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720"/>
              <a:ext cx="2208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2" name="Line 12">
              <a:extLst>
                <a:ext uri="{FF2B5EF4-FFF2-40B4-BE49-F238E27FC236}">
                  <a16:creationId xmlns:a16="http://schemas.microsoft.com/office/drawing/2014/main" id="{4505665E-79DA-2EFE-D67F-6FE399AE8B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720"/>
              <a:ext cx="2208" cy="1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0523" name="Line 13">
              <a:extLst>
                <a:ext uri="{FF2B5EF4-FFF2-40B4-BE49-F238E27FC236}">
                  <a16:creationId xmlns:a16="http://schemas.microsoft.com/office/drawing/2014/main" id="{76863C1D-75CA-DC47-63BE-BC1C636ABA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720"/>
              <a:ext cx="2208" cy="7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49" name="Group 49">
            <a:extLst>
              <a:ext uri="{FF2B5EF4-FFF2-40B4-BE49-F238E27FC236}">
                <a16:creationId xmlns:a16="http://schemas.microsoft.com/office/drawing/2014/main" id="{8975073C-CE3D-98EB-F737-155CF254FDC1}"/>
              </a:ext>
            </a:extLst>
          </p:cNvPr>
          <p:cNvGrpSpPr>
            <a:grpSpLocks/>
          </p:cNvGrpSpPr>
          <p:nvPr/>
        </p:nvGrpSpPr>
        <p:grpSpPr bwMode="auto">
          <a:xfrm>
            <a:off x="2603501" y="1160198"/>
            <a:ext cx="4020344" cy="3048000"/>
            <a:chOff x="1392" y="733"/>
            <a:chExt cx="3039" cy="2304"/>
          </a:xfrm>
        </p:grpSpPr>
        <p:grpSp>
          <p:nvGrpSpPr>
            <p:cNvPr id="20514" name="Group 50">
              <a:extLst>
                <a:ext uri="{FF2B5EF4-FFF2-40B4-BE49-F238E27FC236}">
                  <a16:creationId xmlns:a16="http://schemas.microsoft.com/office/drawing/2014/main" id="{A47DEC7B-C37A-B4C0-D233-3E83F11D7C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2" y="829"/>
              <a:ext cx="73" cy="2147"/>
              <a:chOff x="1392" y="829"/>
              <a:chExt cx="73" cy="2147"/>
            </a:xfrm>
          </p:grpSpPr>
          <p:sp>
            <p:nvSpPr>
              <p:cNvPr id="20517" name="Rectangle 51">
                <a:extLst>
                  <a:ext uri="{FF2B5EF4-FFF2-40B4-BE49-F238E27FC236}">
                    <a16:creationId xmlns:a16="http://schemas.microsoft.com/office/drawing/2014/main" id="{407E64FB-4951-540A-2CBD-A7B48D61B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392" y="2400"/>
                <a:ext cx="73" cy="576"/>
              </a:xfrm>
              <a:prstGeom prst="rect">
                <a:avLst/>
              </a:prstGeom>
              <a:gradFill rotWithShape="1">
                <a:gsLst>
                  <a:gs pos="0">
                    <a:srgbClr val="2F762F"/>
                  </a:gs>
                  <a:gs pos="50000">
                    <a:srgbClr val="66FF66"/>
                  </a:gs>
                  <a:gs pos="100000">
                    <a:srgbClr val="2F762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518" name="Rectangle 52">
                <a:extLst>
                  <a:ext uri="{FF2B5EF4-FFF2-40B4-BE49-F238E27FC236}">
                    <a16:creationId xmlns:a16="http://schemas.microsoft.com/office/drawing/2014/main" id="{FA62B638-B5C3-CC82-116E-0D766D6F4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392" y="829"/>
                <a:ext cx="73" cy="624"/>
              </a:xfrm>
              <a:prstGeom prst="rect">
                <a:avLst/>
              </a:prstGeom>
              <a:gradFill rotWithShape="1">
                <a:gsLst>
                  <a:gs pos="0">
                    <a:srgbClr val="2F762F"/>
                  </a:gs>
                  <a:gs pos="50000">
                    <a:srgbClr val="66FF66"/>
                  </a:gs>
                  <a:gs pos="100000">
                    <a:srgbClr val="2F762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0515" name="Rectangle 53">
              <a:extLst>
                <a:ext uri="{FF2B5EF4-FFF2-40B4-BE49-F238E27FC236}">
                  <a16:creationId xmlns:a16="http://schemas.microsoft.com/office/drawing/2014/main" id="{0A54A220-E56C-11A9-E091-71A2D723C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" y="733"/>
              <a:ext cx="68" cy="2304"/>
            </a:xfrm>
            <a:prstGeom prst="rect">
              <a:avLst/>
            </a:prstGeom>
            <a:gradFill rotWithShape="1">
              <a:gsLst>
                <a:gs pos="0">
                  <a:srgbClr val="2F762F"/>
                </a:gs>
                <a:gs pos="50000">
                  <a:srgbClr val="66FF66"/>
                </a:gs>
                <a:gs pos="100000">
                  <a:srgbClr val="2F762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3654" name="Oval 54">
              <a:extLst>
                <a:ext uri="{FF2B5EF4-FFF2-40B4-BE49-F238E27FC236}">
                  <a16:creationId xmlns:a16="http://schemas.microsoft.com/office/drawing/2014/main" id="{A9B98D3A-AC79-638D-C3C0-7C3A2284B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152"/>
              <a:ext cx="144" cy="1555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15294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53655" name="Group 55">
            <a:extLst>
              <a:ext uri="{FF2B5EF4-FFF2-40B4-BE49-F238E27FC236}">
                <a16:creationId xmlns:a16="http://schemas.microsoft.com/office/drawing/2014/main" id="{F9A1FA3A-93D2-B132-5AFD-73D675E92198}"/>
              </a:ext>
            </a:extLst>
          </p:cNvPr>
          <p:cNvGrpSpPr>
            <a:grpSpLocks/>
          </p:cNvGrpSpPr>
          <p:nvPr/>
        </p:nvGrpSpPr>
        <p:grpSpPr bwMode="auto">
          <a:xfrm>
            <a:off x="2540000" y="1206500"/>
            <a:ext cx="190500" cy="3365500"/>
            <a:chOff x="720" y="733"/>
            <a:chExt cx="144" cy="2544"/>
          </a:xfrm>
        </p:grpSpPr>
        <p:sp>
          <p:nvSpPr>
            <p:cNvPr id="20510" name="Rectangle 56">
              <a:extLst>
                <a:ext uri="{FF2B5EF4-FFF2-40B4-BE49-F238E27FC236}">
                  <a16:creationId xmlns:a16="http://schemas.microsoft.com/office/drawing/2014/main" id="{D0273D64-2566-5BA6-705D-044792F1A6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733"/>
              <a:ext cx="144" cy="2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0511" name="Group 57">
              <a:extLst>
                <a:ext uri="{FF2B5EF4-FFF2-40B4-BE49-F238E27FC236}">
                  <a16:creationId xmlns:a16="http://schemas.microsoft.com/office/drawing/2014/main" id="{921CFA5B-DB5F-CEF7-23AC-78493541A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" y="1021"/>
              <a:ext cx="79" cy="2208"/>
              <a:chOff x="1152" y="768"/>
              <a:chExt cx="96" cy="2208"/>
            </a:xfrm>
          </p:grpSpPr>
          <p:sp>
            <p:nvSpPr>
              <p:cNvPr id="20512" name="Rectangle 58">
                <a:extLst>
                  <a:ext uri="{FF2B5EF4-FFF2-40B4-BE49-F238E27FC236}">
                    <a16:creationId xmlns:a16="http://schemas.microsoft.com/office/drawing/2014/main" id="{1C91DD56-0703-161F-5551-9FE384042B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152" y="2400"/>
                <a:ext cx="96" cy="576"/>
              </a:xfrm>
              <a:prstGeom prst="rect">
                <a:avLst/>
              </a:prstGeom>
              <a:gradFill rotWithShape="1">
                <a:gsLst>
                  <a:gs pos="0">
                    <a:srgbClr val="2F762F"/>
                  </a:gs>
                  <a:gs pos="50000">
                    <a:srgbClr val="66FF66"/>
                  </a:gs>
                  <a:gs pos="100000">
                    <a:srgbClr val="2F762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513" name="Rectangle 59">
                <a:extLst>
                  <a:ext uri="{FF2B5EF4-FFF2-40B4-BE49-F238E27FC236}">
                    <a16:creationId xmlns:a16="http://schemas.microsoft.com/office/drawing/2014/main" id="{AC7DBDD3-C68C-16B1-3DD6-8FA51D3C2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1152" y="768"/>
                <a:ext cx="96" cy="624"/>
              </a:xfrm>
              <a:prstGeom prst="rect">
                <a:avLst/>
              </a:prstGeom>
              <a:gradFill rotWithShape="1">
                <a:gsLst>
                  <a:gs pos="0">
                    <a:srgbClr val="2F762F"/>
                  </a:gs>
                  <a:gs pos="50000">
                    <a:srgbClr val="66FF66"/>
                  </a:gs>
                  <a:gs pos="100000">
                    <a:srgbClr val="2F762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3" name="AutoShape 12">
            <a:extLst>
              <a:ext uri="{FF2B5EF4-FFF2-40B4-BE49-F238E27FC236}">
                <a16:creationId xmlns:a16="http://schemas.microsoft.com/office/drawing/2014/main" id="{6CC4F228-AEB2-447C-D8F0-A8813269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75" y="381173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</p:spTree>
    <p:extLst>
      <p:ext uri="{BB962C8B-B14F-4D97-AF65-F5344CB8AC3E}">
        <p14:creationId xmlns:p14="http://schemas.microsoft.com/office/powerpoint/2010/main" val="1059528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3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3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3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36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36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53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5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5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9" grpId="0" animBg="1" autoUpdateAnimBg="0"/>
      <p:bldP spid="153648" grpId="0" autoUpdateAnimBg="0"/>
      <p:bldP spid="153660" grpId="0" autoUpdateAnimBg="0"/>
      <p:bldP spid="153664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Text Box 2"/>
          <p:cNvSpPr txBox="1">
            <a:spLocks noChangeArrowheads="1"/>
          </p:cNvSpPr>
          <p:nvPr/>
        </p:nvSpPr>
        <p:spPr bwMode="auto">
          <a:xfrm>
            <a:off x="2876104" y="355865"/>
            <a:ext cx="337608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500" dirty="0">
                <a:solidFill>
                  <a:srgbClr val="FF0000"/>
                </a:solidFill>
              </a:rPr>
              <a:t>  18.4    </a:t>
            </a:r>
            <a:r>
              <a:rPr lang="zh-CN" altLang="en-US" sz="2500" dirty="0">
                <a:solidFill>
                  <a:srgbClr val="FF0000"/>
                </a:solidFill>
              </a:rPr>
              <a:t>光栅</a:t>
            </a:r>
            <a:r>
              <a:rPr lang="zh-CN" altLang="en-US" sz="2500" dirty="0">
                <a:solidFill>
                  <a:srgbClr val="FF0000"/>
                </a:solidFill>
                <a:latin typeface="Arial" pitchFamily="34" charset="0"/>
              </a:rPr>
              <a:t>衍射</a:t>
            </a:r>
          </a:p>
        </p:txBody>
      </p:sp>
      <p:sp>
        <p:nvSpPr>
          <p:cNvPr id="159747" name="Text Box 3"/>
          <p:cNvSpPr txBox="1">
            <a:spLocks noChangeArrowheads="1"/>
          </p:cNvSpPr>
          <p:nvPr/>
        </p:nvSpPr>
        <p:spPr bwMode="auto">
          <a:xfrm>
            <a:off x="1211792" y="1357313"/>
            <a:ext cx="6731000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一组平行、等宽、等间距的狭缝构成的光学器件。</a:t>
            </a:r>
          </a:p>
        </p:txBody>
      </p:sp>
      <p:sp>
        <p:nvSpPr>
          <p:cNvPr id="159748" name="Text Box 4"/>
          <p:cNvSpPr txBox="1">
            <a:spLocks noChangeArrowheads="1"/>
          </p:cNvSpPr>
          <p:nvPr/>
        </p:nvSpPr>
        <p:spPr bwMode="auto">
          <a:xfrm>
            <a:off x="1451240" y="3157803"/>
            <a:ext cx="19050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光栅常数：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1451241" y="4357688"/>
            <a:ext cx="3721364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数量级：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en-US" altLang="zh-CN" sz="2333" baseline="30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-5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--10</a:t>
            </a:r>
            <a:r>
              <a:rPr lang="en-US" altLang="zh-CN" sz="2333" baseline="30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-6</a:t>
            </a: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905500" y="2159000"/>
            <a:ext cx="1910292" cy="2667000"/>
            <a:chOff x="3552" y="1152"/>
            <a:chExt cx="1444" cy="2304"/>
          </a:xfrm>
        </p:grpSpPr>
        <p:sp>
          <p:nvSpPr>
            <p:cNvPr id="7183" name="Rectangle 7"/>
            <p:cNvSpPr>
              <a:spLocks noChangeArrowheads="1"/>
            </p:cNvSpPr>
            <p:nvPr/>
          </p:nvSpPr>
          <p:spPr bwMode="auto">
            <a:xfrm>
              <a:off x="3552" y="1152"/>
              <a:ext cx="1056" cy="2304"/>
            </a:xfrm>
            <a:prstGeom prst="rect">
              <a:avLst/>
            </a:prstGeom>
            <a:solidFill>
              <a:srgbClr val="CCECFF">
                <a:alpha val="50195"/>
              </a:srgb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CCECFF"/>
              </a:contour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grpSp>
          <p:nvGrpSpPr>
            <p:cNvPr id="7184" name="Group 8"/>
            <p:cNvGrpSpPr>
              <a:grpSpLocks/>
            </p:cNvGrpSpPr>
            <p:nvPr/>
          </p:nvGrpSpPr>
          <p:grpSpPr bwMode="auto">
            <a:xfrm>
              <a:off x="3696" y="1536"/>
              <a:ext cx="1300" cy="1632"/>
              <a:chOff x="4032" y="1968"/>
              <a:chExt cx="1300" cy="1632"/>
            </a:xfrm>
          </p:grpSpPr>
          <p:grpSp>
            <p:nvGrpSpPr>
              <p:cNvPr id="7185" name="Group 9"/>
              <p:cNvGrpSpPr>
                <a:grpSpLocks/>
              </p:cNvGrpSpPr>
              <p:nvPr/>
            </p:nvGrpSpPr>
            <p:grpSpPr bwMode="auto">
              <a:xfrm>
                <a:off x="4032" y="1968"/>
                <a:ext cx="816" cy="1632"/>
                <a:chOff x="3552" y="1104"/>
                <a:chExt cx="1056" cy="1632"/>
              </a:xfrm>
            </p:grpSpPr>
            <p:sp>
              <p:nvSpPr>
                <p:cNvPr id="7193" name="Rectangle 10"/>
                <p:cNvSpPr>
                  <a:spLocks noChangeArrowheads="1"/>
                </p:cNvSpPr>
                <p:nvPr/>
              </p:nvSpPr>
              <p:spPr bwMode="auto">
                <a:xfrm>
                  <a:off x="3552" y="1104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4" name="Rectangle 11"/>
                <p:cNvSpPr>
                  <a:spLocks noChangeArrowheads="1"/>
                </p:cNvSpPr>
                <p:nvPr/>
              </p:nvSpPr>
              <p:spPr bwMode="auto">
                <a:xfrm>
                  <a:off x="3552" y="1296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5" name="Rectangle 12"/>
                <p:cNvSpPr>
                  <a:spLocks noChangeArrowheads="1"/>
                </p:cNvSpPr>
                <p:nvPr/>
              </p:nvSpPr>
              <p:spPr bwMode="auto">
                <a:xfrm>
                  <a:off x="3552" y="1488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6" name="Rectangle 13"/>
                <p:cNvSpPr>
                  <a:spLocks noChangeArrowheads="1"/>
                </p:cNvSpPr>
                <p:nvPr/>
              </p:nvSpPr>
              <p:spPr bwMode="auto">
                <a:xfrm>
                  <a:off x="3552" y="1680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7" name="Rectangle 14"/>
                <p:cNvSpPr>
                  <a:spLocks noChangeArrowheads="1"/>
                </p:cNvSpPr>
                <p:nvPr/>
              </p:nvSpPr>
              <p:spPr bwMode="auto">
                <a:xfrm>
                  <a:off x="3552" y="1872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8" name="Rectangle 15"/>
                <p:cNvSpPr>
                  <a:spLocks noChangeArrowheads="1"/>
                </p:cNvSpPr>
                <p:nvPr/>
              </p:nvSpPr>
              <p:spPr bwMode="auto">
                <a:xfrm>
                  <a:off x="3552" y="2064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199" name="Rectangle 16"/>
                <p:cNvSpPr>
                  <a:spLocks noChangeArrowheads="1"/>
                </p:cNvSpPr>
                <p:nvPr/>
              </p:nvSpPr>
              <p:spPr bwMode="auto">
                <a:xfrm>
                  <a:off x="3552" y="2256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200" name="Rectangle 17"/>
                <p:cNvSpPr>
                  <a:spLocks noChangeArrowheads="1"/>
                </p:cNvSpPr>
                <p:nvPr/>
              </p:nvSpPr>
              <p:spPr bwMode="auto">
                <a:xfrm>
                  <a:off x="3552" y="2448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7201" name="Rectangle 18"/>
                <p:cNvSpPr>
                  <a:spLocks noChangeArrowheads="1"/>
                </p:cNvSpPr>
                <p:nvPr/>
              </p:nvSpPr>
              <p:spPr bwMode="auto">
                <a:xfrm>
                  <a:off x="3552" y="2640"/>
                  <a:ext cx="1056" cy="96"/>
                </a:xfrm>
                <a:prstGeom prst="rect">
                  <a:avLst/>
                </a:prstGeom>
                <a:solidFill>
                  <a:srgbClr val="0066CC"/>
                </a:solidFill>
                <a:ln w="9525">
                  <a:solidFill>
                    <a:srgbClr val="0066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186" name="Group 19"/>
              <p:cNvGrpSpPr>
                <a:grpSpLocks/>
              </p:cNvGrpSpPr>
              <p:nvPr/>
            </p:nvGrpSpPr>
            <p:grpSpPr bwMode="auto">
              <a:xfrm>
                <a:off x="4800" y="2196"/>
                <a:ext cx="532" cy="364"/>
                <a:chOff x="4800" y="2196"/>
                <a:chExt cx="532" cy="364"/>
              </a:xfrm>
            </p:grpSpPr>
            <p:grpSp>
              <p:nvGrpSpPr>
                <p:cNvPr id="7187" name="Group 20"/>
                <p:cNvGrpSpPr>
                  <a:grpSpLocks/>
                </p:cNvGrpSpPr>
                <p:nvPr/>
              </p:nvGrpSpPr>
              <p:grpSpPr bwMode="auto">
                <a:xfrm>
                  <a:off x="4800" y="2256"/>
                  <a:ext cx="336" cy="192"/>
                  <a:chOff x="4608" y="1392"/>
                  <a:chExt cx="672" cy="192"/>
                </a:xfrm>
              </p:grpSpPr>
              <p:sp>
                <p:nvSpPr>
                  <p:cNvPr id="7190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392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33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7191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488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33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7192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584"/>
                    <a:ext cx="67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33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aphicFrame>
              <p:nvGraphicFramePr>
                <p:cNvPr id="7188" name="Object 24"/>
                <p:cNvGraphicFramePr>
                  <a:graphicFrameLocks noChangeAspect="1"/>
                </p:cNvGraphicFramePr>
                <p:nvPr/>
              </p:nvGraphicFramePr>
              <p:xfrm>
                <a:off x="5184" y="2196"/>
                <a:ext cx="144" cy="15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228600" imgH="241300" progId="Equation.3">
                        <p:embed/>
                      </p:oleObj>
                    </mc:Choice>
                    <mc:Fallback>
                      <p:oleObj name="Equation" r:id="rId3" imgW="228600" imgH="241300" progId="Equation.3">
                        <p:embed/>
                        <p:pic>
                          <p:nvPicPr>
                            <p:cNvPr id="0" name="Object 2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84" y="2196"/>
                              <a:ext cx="144" cy="15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189" name="Object 25"/>
                <p:cNvGraphicFramePr>
                  <a:graphicFrameLocks noChangeAspect="1"/>
                </p:cNvGraphicFramePr>
                <p:nvPr/>
              </p:nvGraphicFramePr>
              <p:xfrm>
                <a:off x="5196" y="2352"/>
                <a:ext cx="136" cy="2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5" imgW="215806" imgH="330057" progId="Equation.3">
                        <p:embed/>
                      </p:oleObj>
                    </mc:Choice>
                    <mc:Fallback>
                      <p:oleObj name="Equation" r:id="rId5" imgW="215806" imgH="330057" progId="Equation.3">
                        <p:embed/>
                        <p:pic>
                          <p:nvPicPr>
                            <p:cNvPr id="0" name="Object 2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96" y="2352"/>
                              <a:ext cx="136" cy="2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aphicFrame>
        <p:nvGraphicFramePr>
          <p:cNvPr id="15977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792986"/>
              </p:ext>
            </p:extLst>
          </p:nvPr>
        </p:nvGraphicFramePr>
        <p:xfrm>
          <a:off x="2471208" y="3697553"/>
          <a:ext cx="1561042" cy="39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24895" imgH="406224" progId="Equation.3">
                  <p:embed/>
                </p:oleObj>
              </mc:Choice>
              <mc:Fallback>
                <p:oleObj name="Equation" r:id="rId7" imgW="1624895" imgH="40622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208" y="3697553"/>
                        <a:ext cx="1561042" cy="3902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1322917" y="2062428"/>
            <a:ext cx="3341688" cy="451114"/>
            <a:chOff x="642" y="960"/>
            <a:chExt cx="2526" cy="341"/>
          </a:xfrm>
        </p:grpSpPr>
        <p:sp>
          <p:nvSpPr>
            <p:cNvPr id="7181" name="Text Box 28"/>
            <p:cNvSpPr txBox="1">
              <a:spLocks noChangeArrowheads="1"/>
            </p:cNvSpPr>
            <p:nvPr/>
          </p:nvSpPr>
          <p:spPr bwMode="auto">
            <a:xfrm>
              <a:off x="642" y="960"/>
              <a:ext cx="2526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--- </a:t>
              </a:r>
              <a:r>
                <a: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表示透光部分宽度</a:t>
              </a:r>
            </a:p>
          </p:txBody>
        </p:sp>
        <p:graphicFrame>
          <p:nvGraphicFramePr>
            <p:cNvPr id="7182" name="Object 29"/>
            <p:cNvGraphicFramePr>
              <a:graphicFrameLocks noChangeAspect="1"/>
            </p:cNvGraphicFramePr>
            <p:nvPr/>
          </p:nvGraphicFramePr>
          <p:xfrm>
            <a:off x="720" y="1056"/>
            <a:ext cx="163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228600" imgH="241300" progId="Equation.3">
                    <p:embed/>
                  </p:oleObj>
                </mc:Choice>
                <mc:Fallback>
                  <p:oleObj name="Equation" r:id="rId9" imgW="228600" imgH="2413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056"/>
                          <a:ext cx="163" cy="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0"/>
          <p:cNvGrpSpPr>
            <a:grpSpLocks/>
          </p:cNvGrpSpPr>
          <p:nvPr/>
        </p:nvGrpSpPr>
        <p:grpSpPr bwMode="auto">
          <a:xfrm>
            <a:off x="1299104" y="2506928"/>
            <a:ext cx="3873500" cy="451114"/>
            <a:chOff x="624" y="1632"/>
            <a:chExt cx="2928" cy="341"/>
          </a:xfrm>
        </p:grpSpPr>
        <p:sp>
          <p:nvSpPr>
            <p:cNvPr id="7179" name="Text Box 31"/>
            <p:cNvSpPr txBox="1">
              <a:spLocks noChangeArrowheads="1"/>
            </p:cNvSpPr>
            <p:nvPr/>
          </p:nvSpPr>
          <p:spPr bwMode="auto">
            <a:xfrm>
              <a:off x="624" y="1632"/>
              <a:ext cx="2928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--- </a:t>
              </a:r>
              <a:r>
                <a: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表示刻痕宽度</a:t>
              </a:r>
            </a:p>
          </p:txBody>
        </p:sp>
        <p:graphicFrame>
          <p:nvGraphicFramePr>
            <p:cNvPr id="7180" name="Object 32"/>
            <p:cNvGraphicFramePr>
              <a:graphicFrameLocks noChangeAspect="1"/>
            </p:cNvGraphicFramePr>
            <p:nvPr/>
          </p:nvGraphicFramePr>
          <p:xfrm>
            <a:off x="720" y="1668"/>
            <a:ext cx="16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15806" imgH="330057" progId="Equation.3">
                    <p:embed/>
                  </p:oleObj>
                </mc:Choice>
                <mc:Fallback>
                  <p:oleObj name="Equation" r:id="rId10" imgW="215806" imgH="330057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668"/>
                          <a:ext cx="162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9777" name="Text Box 33"/>
          <p:cNvSpPr txBox="1">
            <a:spLocks noChangeArrowheads="1"/>
          </p:cNvSpPr>
          <p:nvPr/>
        </p:nvSpPr>
        <p:spPr bwMode="auto">
          <a:xfrm>
            <a:off x="1031876" y="756709"/>
            <a:ext cx="3505729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33" dirty="0">
                <a:solidFill>
                  <a:srgbClr val="0000FF"/>
                </a:solidFill>
              </a:rPr>
              <a:t>  </a:t>
            </a:r>
            <a:r>
              <a:rPr lang="zh-CN" altLang="en-US" sz="2333" dirty="0">
                <a:solidFill>
                  <a:srgbClr val="0000FF"/>
                </a:solidFill>
              </a:rPr>
              <a:t>一 、  光栅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9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9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6" grpId="0"/>
      <p:bldP spid="159747" grpId="0"/>
      <p:bldP spid="159748" grpId="0"/>
      <p:bldP spid="159749" grpId="0"/>
      <p:bldP spid="1597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 Box 2"/>
          <p:cNvSpPr txBox="1">
            <a:spLocks noChangeArrowheads="1"/>
          </p:cNvSpPr>
          <p:nvPr/>
        </p:nvSpPr>
        <p:spPr bwMode="auto">
          <a:xfrm>
            <a:off x="1332178" y="440718"/>
            <a:ext cx="3540125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rgbClr val="0000FF"/>
                </a:solidFill>
              </a:rPr>
              <a:t>二、装置与现象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74994" y="1059202"/>
            <a:ext cx="4958413" cy="2635250"/>
            <a:chOff x="736" y="240"/>
            <a:chExt cx="2863" cy="1992"/>
          </a:xfrm>
        </p:grpSpPr>
        <p:grpSp>
          <p:nvGrpSpPr>
            <p:cNvPr id="8199" name="Group 4"/>
            <p:cNvGrpSpPr>
              <a:grpSpLocks/>
            </p:cNvGrpSpPr>
            <p:nvPr/>
          </p:nvGrpSpPr>
          <p:grpSpPr bwMode="auto">
            <a:xfrm>
              <a:off x="736" y="240"/>
              <a:ext cx="2863" cy="1992"/>
              <a:chOff x="208" y="600"/>
              <a:chExt cx="2863" cy="1992"/>
            </a:xfrm>
          </p:grpSpPr>
          <p:grpSp>
            <p:nvGrpSpPr>
              <p:cNvPr id="8206" name="Group 5"/>
              <p:cNvGrpSpPr>
                <a:grpSpLocks/>
              </p:cNvGrpSpPr>
              <p:nvPr/>
            </p:nvGrpSpPr>
            <p:grpSpPr bwMode="auto">
              <a:xfrm>
                <a:off x="1152" y="672"/>
                <a:ext cx="528" cy="1920"/>
                <a:chOff x="4752" y="1536"/>
                <a:chExt cx="528" cy="1920"/>
              </a:xfrm>
            </p:grpSpPr>
            <p:sp>
              <p:nvSpPr>
                <p:cNvPr id="8247" name="AutoShape 6"/>
                <p:cNvSpPr>
                  <a:spLocks noChangeArrowheads="1"/>
                </p:cNvSpPr>
                <p:nvPr/>
              </p:nvSpPr>
              <p:spPr bwMode="auto">
                <a:xfrm rot="16200000" flipH="1">
                  <a:off x="4056" y="2232"/>
                  <a:ext cx="1920" cy="528"/>
                </a:xfrm>
                <a:prstGeom prst="parallelogram">
                  <a:avLst>
                    <a:gd name="adj" fmla="val 90909"/>
                  </a:avLst>
                </a:prstGeom>
                <a:solidFill>
                  <a:srgbClr val="CCECFF">
                    <a:alpha val="50195"/>
                  </a:srgbClr>
                </a:solidFill>
                <a:ln w="9525">
                  <a:miter lim="800000"/>
                  <a:headEnd/>
                  <a:tailEnd/>
                </a:ln>
                <a:scene3d>
                  <a:camera prst="legacyObliqueTopLeft">
                    <a:rot lat="0" lon="19499990" rev="0"/>
                  </a:camera>
                  <a:lightRig rig="legacyFlat3" dir="t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CECFF"/>
                  </a:extrusionClr>
                  <a:contourClr>
                    <a:srgbClr val="CCEC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8248" name="Group 7"/>
                <p:cNvGrpSpPr>
                  <a:grpSpLocks/>
                </p:cNvGrpSpPr>
                <p:nvPr/>
              </p:nvGrpSpPr>
              <p:grpSpPr bwMode="auto">
                <a:xfrm>
                  <a:off x="4879" y="1842"/>
                  <a:ext cx="209" cy="1278"/>
                  <a:chOff x="2719" y="1650"/>
                  <a:chExt cx="196" cy="1356"/>
                </a:xfrm>
              </p:grpSpPr>
              <p:sp>
                <p:nvSpPr>
                  <p:cNvPr id="8249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1650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0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1738"/>
                    <a:ext cx="196" cy="393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1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1913"/>
                    <a:ext cx="196" cy="393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2" name="Line 1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000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3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1825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4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087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5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175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6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262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7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350"/>
                    <a:ext cx="196" cy="393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8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437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59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525"/>
                    <a:ext cx="196" cy="393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60" name="Line 1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19" y="2612"/>
                    <a:ext cx="196" cy="394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</p:grpSp>
          <p:sp>
            <p:nvSpPr>
              <p:cNvPr id="8207" name="Line 20"/>
              <p:cNvSpPr>
                <a:spLocks noChangeShapeType="1"/>
              </p:cNvSpPr>
              <p:nvPr/>
            </p:nvSpPr>
            <p:spPr bwMode="auto">
              <a:xfrm flipV="1">
                <a:off x="288" y="1392"/>
                <a:ext cx="432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8208" name="Line 21"/>
              <p:cNvSpPr>
                <a:spLocks noChangeShapeType="1"/>
              </p:cNvSpPr>
              <p:nvPr/>
            </p:nvSpPr>
            <p:spPr bwMode="auto">
              <a:xfrm>
                <a:off x="288" y="1632"/>
                <a:ext cx="432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8209" name="Line 22"/>
              <p:cNvSpPr>
                <a:spLocks noChangeShapeType="1"/>
              </p:cNvSpPr>
              <p:nvPr/>
            </p:nvSpPr>
            <p:spPr bwMode="auto">
              <a:xfrm>
                <a:off x="336" y="1632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8210" name="Text Box 23"/>
              <p:cNvSpPr txBox="1">
                <a:spLocks noChangeArrowheads="1"/>
              </p:cNvSpPr>
              <p:nvPr/>
            </p:nvSpPr>
            <p:spPr bwMode="auto">
              <a:xfrm>
                <a:off x="208" y="1337"/>
                <a:ext cx="189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solidFill>
                      <a:srgbClr val="003366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grpSp>
            <p:nvGrpSpPr>
              <p:cNvPr id="8211" name="Group 24"/>
              <p:cNvGrpSpPr>
                <a:grpSpLocks/>
              </p:cNvGrpSpPr>
              <p:nvPr/>
            </p:nvGrpSpPr>
            <p:grpSpPr bwMode="auto">
              <a:xfrm>
                <a:off x="624" y="1296"/>
                <a:ext cx="288" cy="672"/>
                <a:chOff x="672" y="1440"/>
                <a:chExt cx="384" cy="768"/>
              </a:xfrm>
            </p:grpSpPr>
            <p:sp>
              <p:nvSpPr>
                <p:cNvPr id="8245" name="Oval 25"/>
                <p:cNvSpPr>
                  <a:spLocks noChangeArrowheads="1"/>
                </p:cNvSpPr>
                <p:nvPr/>
              </p:nvSpPr>
              <p:spPr bwMode="auto">
                <a:xfrm>
                  <a:off x="672" y="1440"/>
                  <a:ext cx="336" cy="7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99FF"/>
                    </a:gs>
                    <a:gs pos="100000">
                      <a:srgbClr val="00568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46" name="Oval 26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336" cy="7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0099FF"/>
                    </a:gs>
                    <a:gs pos="100000">
                      <a:srgbClr val="00568F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2" name="Group 27"/>
              <p:cNvGrpSpPr>
                <a:grpSpLocks/>
              </p:cNvGrpSpPr>
              <p:nvPr/>
            </p:nvGrpSpPr>
            <p:grpSpPr bwMode="auto">
              <a:xfrm>
                <a:off x="816" y="1392"/>
                <a:ext cx="384" cy="480"/>
                <a:chOff x="1008" y="1488"/>
                <a:chExt cx="384" cy="480"/>
              </a:xfrm>
            </p:grpSpPr>
            <p:sp>
              <p:nvSpPr>
                <p:cNvPr id="8242" name="Line 28"/>
                <p:cNvSpPr>
                  <a:spLocks noChangeShapeType="1"/>
                </p:cNvSpPr>
                <p:nvPr/>
              </p:nvSpPr>
              <p:spPr bwMode="auto">
                <a:xfrm>
                  <a:off x="1008" y="172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43" name="Line 29"/>
                <p:cNvSpPr>
                  <a:spLocks noChangeShapeType="1"/>
                </p:cNvSpPr>
                <p:nvPr/>
              </p:nvSpPr>
              <p:spPr bwMode="auto">
                <a:xfrm>
                  <a:off x="1008" y="196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44" name="Line 30"/>
                <p:cNvSpPr>
                  <a:spLocks noChangeShapeType="1"/>
                </p:cNvSpPr>
                <p:nvPr/>
              </p:nvSpPr>
              <p:spPr bwMode="auto">
                <a:xfrm>
                  <a:off x="1008" y="148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8213" name="Text Box 31"/>
              <p:cNvSpPr txBox="1">
                <a:spLocks noChangeArrowheads="1"/>
              </p:cNvSpPr>
              <p:nvPr/>
            </p:nvSpPr>
            <p:spPr bwMode="auto">
              <a:xfrm>
                <a:off x="614" y="864"/>
                <a:ext cx="255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solidFill>
                      <a:srgbClr val="003366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000" baseline="-25000">
                    <a:solidFill>
                      <a:srgbClr val="00336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000">
                  <a:solidFill>
                    <a:srgbClr val="003366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214" name="Group 32"/>
              <p:cNvGrpSpPr>
                <a:grpSpLocks/>
              </p:cNvGrpSpPr>
              <p:nvPr/>
            </p:nvGrpSpPr>
            <p:grpSpPr bwMode="auto">
              <a:xfrm>
                <a:off x="1440" y="1152"/>
                <a:ext cx="384" cy="864"/>
                <a:chOff x="672" y="1440"/>
                <a:chExt cx="384" cy="768"/>
              </a:xfrm>
            </p:grpSpPr>
            <p:sp>
              <p:nvSpPr>
                <p:cNvPr id="8240" name="Oval 33"/>
                <p:cNvSpPr>
                  <a:spLocks noChangeArrowheads="1"/>
                </p:cNvSpPr>
                <p:nvPr/>
              </p:nvSpPr>
              <p:spPr bwMode="auto">
                <a:xfrm>
                  <a:off x="672" y="1440"/>
                  <a:ext cx="336" cy="7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6699"/>
                    </a:gs>
                    <a:gs pos="100000">
                      <a:srgbClr val="8F395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41" name="Oval 34"/>
                <p:cNvSpPr>
                  <a:spLocks noChangeArrowheads="1"/>
                </p:cNvSpPr>
                <p:nvPr/>
              </p:nvSpPr>
              <p:spPr bwMode="auto">
                <a:xfrm>
                  <a:off x="720" y="1440"/>
                  <a:ext cx="336" cy="76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6699"/>
                    </a:gs>
                    <a:gs pos="100000">
                      <a:srgbClr val="8F395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15" name="Group 35"/>
              <p:cNvGrpSpPr>
                <a:grpSpLocks/>
              </p:cNvGrpSpPr>
              <p:nvPr/>
            </p:nvGrpSpPr>
            <p:grpSpPr bwMode="auto">
              <a:xfrm>
                <a:off x="1248" y="1344"/>
                <a:ext cx="288" cy="576"/>
                <a:chOff x="1248" y="1728"/>
                <a:chExt cx="288" cy="576"/>
              </a:xfrm>
            </p:grpSpPr>
            <p:sp>
              <p:nvSpPr>
                <p:cNvPr id="823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248" y="1824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4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248" y="230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5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1248" y="201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6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1392" y="1728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7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248" y="1920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8" name="Line 41"/>
                <p:cNvSpPr>
                  <a:spLocks noChangeShapeType="1"/>
                </p:cNvSpPr>
                <p:nvPr/>
              </p:nvSpPr>
              <p:spPr bwMode="auto">
                <a:xfrm flipV="1">
                  <a:off x="1248" y="2112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8239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248" y="2208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8216" name="Text Box 43"/>
              <p:cNvSpPr txBox="1">
                <a:spLocks noChangeArrowheads="1"/>
              </p:cNvSpPr>
              <p:nvPr/>
            </p:nvSpPr>
            <p:spPr bwMode="auto">
              <a:xfrm>
                <a:off x="1704" y="884"/>
                <a:ext cx="255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>
                    <a:solidFill>
                      <a:srgbClr val="003366"/>
                    </a:solidFill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000" baseline="-25000">
                    <a:solidFill>
                      <a:srgbClr val="003366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000">
                  <a:solidFill>
                    <a:srgbClr val="0033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7" name="Line 44"/>
              <p:cNvSpPr>
                <a:spLocks noChangeShapeType="1"/>
              </p:cNvSpPr>
              <p:nvPr/>
            </p:nvSpPr>
            <p:spPr bwMode="auto">
              <a:xfrm>
                <a:off x="288" y="1632"/>
                <a:ext cx="2448" cy="0"/>
              </a:xfrm>
              <a:prstGeom prst="line">
                <a:avLst/>
              </a:prstGeom>
              <a:noFill/>
              <a:ln w="9525">
                <a:solidFill>
                  <a:srgbClr val="003366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pSp>
            <p:nvGrpSpPr>
              <p:cNvPr id="8218" name="Group 45"/>
              <p:cNvGrpSpPr>
                <a:grpSpLocks/>
              </p:cNvGrpSpPr>
              <p:nvPr/>
            </p:nvGrpSpPr>
            <p:grpSpPr bwMode="auto">
              <a:xfrm>
                <a:off x="2448" y="600"/>
                <a:ext cx="623" cy="1992"/>
                <a:chOff x="2628" y="600"/>
                <a:chExt cx="623" cy="1992"/>
              </a:xfrm>
            </p:grpSpPr>
            <p:grpSp>
              <p:nvGrpSpPr>
                <p:cNvPr id="8219" name="Group 46"/>
                <p:cNvGrpSpPr>
                  <a:grpSpLocks/>
                </p:cNvGrpSpPr>
                <p:nvPr/>
              </p:nvGrpSpPr>
              <p:grpSpPr bwMode="auto">
                <a:xfrm>
                  <a:off x="2628" y="600"/>
                  <a:ext cx="623" cy="1992"/>
                  <a:chOff x="2832" y="324"/>
                  <a:chExt cx="672" cy="2148"/>
                </a:xfrm>
              </p:grpSpPr>
              <p:grpSp>
                <p:nvGrpSpPr>
                  <p:cNvPr id="8221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952" y="720"/>
                    <a:ext cx="432" cy="1466"/>
                    <a:chOff x="4224" y="1284"/>
                    <a:chExt cx="432" cy="1466"/>
                  </a:xfrm>
                </p:grpSpPr>
                <p:sp>
                  <p:nvSpPr>
                    <p:cNvPr id="8226" name="Line 4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1810"/>
                      <a:ext cx="426" cy="35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27" name="Line 4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1985"/>
                      <a:ext cx="426" cy="3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28" name="Line 5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2185"/>
                      <a:ext cx="426" cy="3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29" name="Line 5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24" y="2400"/>
                      <a:ext cx="426" cy="35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30" name="Line 5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1284"/>
                      <a:ext cx="426" cy="3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31" name="Line 5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1440"/>
                      <a:ext cx="426" cy="351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8232" name="Line 5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230" y="1632"/>
                      <a:ext cx="426" cy="350"/>
                    </a:xfrm>
                    <a:prstGeom prst="line">
                      <a:avLst/>
                    </a:prstGeom>
                    <a:noFill/>
                    <a:ln w="57150">
                      <a:solidFill>
                        <a:srgbClr val="FF33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</p:grpSp>
              <p:sp>
                <p:nvSpPr>
                  <p:cNvPr id="8222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2844" y="840"/>
                    <a:ext cx="0" cy="1632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23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324"/>
                    <a:ext cx="0" cy="1632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24" name="Line 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336"/>
                    <a:ext cx="672" cy="528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8225" name="Line 5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32" y="1932"/>
                    <a:ext cx="672" cy="528"/>
                  </a:xfrm>
                  <a:prstGeom prst="line">
                    <a:avLst/>
                  </a:prstGeom>
                  <a:noFill/>
                  <a:ln w="38100">
                    <a:solidFill>
                      <a:srgbClr val="0066CC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 sz="2333"/>
                  </a:p>
                </p:txBody>
              </p:sp>
            </p:grpSp>
            <p:graphicFrame>
              <p:nvGraphicFramePr>
                <p:cNvPr id="8220" name="Object 59"/>
                <p:cNvGraphicFramePr>
                  <a:graphicFrameLocks noChangeAspect="1"/>
                </p:cNvGraphicFramePr>
                <p:nvPr/>
              </p:nvGraphicFramePr>
              <p:xfrm>
                <a:off x="3036" y="732"/>
                <a:ext cx="186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" imgW="355292" imgH="444114" progId="Equation.3">
                        <p:embed/>
                      </p:oleObj>
                    </mc:Choice>
                    <mc:Fallback>
                      <p:oleObj name="Equation" r:id="rId3" imgW="355292" imgH="444114" progId="Equation.3">
                        <p:embed/>
                        <p:pic>
                          <p:nvPicPr>
                            <p:cNvPr id="0" name="Object 5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36" y="732"/>
                              <a:ext cx="186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200" name="Line 60"/>
            <p:cNvSpPr>
              <a:spLocks noChangeShapeType="1"/>
            </p:cNvSpPr>
            <p:nvPr/>
          </p:nvSpPr>
          <p:spPr bwMode="auto">
            <a:xfrm flipV="1">
              <a:off x="2160" y="816"/>
              <a:ext cx="1056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201" name="Line 61"/>
            <p:cNvSpPr>
              <a:spLocks noChangeShapeType="1"/>
            </p:cNvSpPr>
            <p:nvPr/>
          </p:nvSpPr>
          <p:spPr bwMode="auto">
            <a:xfrm flipV="1">
              <a:off x="2160" y="816"/>
              <a:ext cx="1056" cy="67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202" name="Line 62"/>
            <p:cNvSpPr>
              <a:spLocks noChangeShapeType="1"/>
            </p:cNvSpPr>
            <p:nvPr/>
          </p:nvSpPr>
          <p:spPr bwMode="auto">
            <a:xfrm flipV="1">
              <a:off x="2208" y="816"/>
              <a:ext cx="1008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203" name="Line 63"/>
            <p:cNvSpPr>
              <a:spLocks noChangeShapeType="1"/>
            </p:cNvSpPr>
            <p:nvPr/>
          </p:nvSpPr>
          <p:spPr bwMode="auto">
            <a:xfrm>
              <a:off x="2160" y="1008"/>
              <a:ext cx="1104" cy="240"/>
            </a:xfrm>
            <a:prstGeom prst="line">
              <a:avLst/>
            </a:prstGeom>
            <a:noFill/>
            <a:ln w="9525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204" name="Line 64"/>
            <p:cNvSpPr>
              <a:spLocks noChangeShapeType="1"/>
            </p:cNvSpPr>
            <p:nvPr/>
          </p:nvSpPr>
          <p:spPr bwMode="auto">
            <a:xfrm flipV="1">
              <a:off x="2160" y="1296"/>
              <a:ext cx="1104" cy="192"/>
            </a:xfrm>
            <a:prstGeom prst="line">
              <a:avLst/>
            </a:prstGeom>
            <a:noFill/>
            <a:ln w="9525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205" name="Line 65"/>
            <p:cNvSpPr>
              <a:spLocks noChangeShapeType="1"/>
            </p:cNvSpPr>
            <p:nvPr/>
          </p:nvSpPr>
          <p:spPr bwMode="auto">
            <a:xfrm flipV="1">
              <a:off x="2160" y="1272"/>
              <a:ext cx="1104" cy="0"/>
            </a:xfrm>
            <a:prstGeom prst="line">
              <a:avLst/>
            </a:prstGeom>
            <a:noFill/>
            <a:ln w="9525">
              <a:solidFill>
                <a:srgbClr val="33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160834" name="Text Box 66"/>
          <p:cNvSpPr txBox="1">
            <a:spLocks noChangeArrowheads="1"/>
          </p:cNvSpPr>
          <p:nvPr/>
        </p:nvSpPr>
        <p:spPr bwMode="auto">
          <a:xfrm>
            <a:off x="1091407" y="4405313"/>
            <a:ext cx="786077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黑体" panose="02010609060101010101" pitchFamily="49" charset="-122"/>
                <a:ea typeface="黑体" panose="02010609060101010101" pitchFamily="49" charset="-122"/>
              </a:rPr>
              <a:t>光栅衍射条纹特点：明纹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细</a:t>
            </a:r>
            <a:r>
              <a:rPr lang="zh-CN" altLang="en-US" sz="2333" dirty="0">
                <a:latin typeface="黑体" panose="02010609060101010101" pitchFamily="49" charset="-122"/>
                <a:ea typeface="黑体" panose="02010609060101010101" pitchFamily="49" charset="-122"/>
              </a:rPr>
              <a:t>而明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亮</a:t>
            </a:r>
            <a:r>
              <a:rPr lang="zh-CN" altLang="en-US" sz="2333" dirty="0">
                <a:latin typeface="黑体" panose="02010609060101010101" pitchFamily="49" charset="-122"/>
                <a:ea typeface="黑体" panose="02010609060101010101" pitchFamily="49" charset="-122"/>
              </a:rPr>
              <a:t>，明纹间暗区较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宽</a:t>
            </a:r>
          </a:p>
        </p:txBody>
      </p:sp>
      <p:sp>
        <p:nvSpPr>
          <p:cNvPr id="160835" name="Text Box 67"/>
          <p:cNvSpPr txBox="1">
            <a:spLocks noChangeArrowheads="1"/>
          </p:cNvSpPr>
          <p:nvPr/>
        </p:nvSpPr>
        <p:spPr bwMode="auto">
          <a:xfrm>
            <a:off x="3286134" y="3805060"/>
            <a:ext cx="1087438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光栅</a:t>
            </a:r>
          </a:p>
        </p:txBody>
      </p:sp>
      <p:sp>
        <p:nvSpPr>
          <p:cNvPr id="160836" name="Text Box 68"/>
          <p:cNvSpPr txBox="1">
            <a:spLocks noChangeArrowheads="1"/>
          </p:cNvSpPr>
          <p:nvPr/>
        </p:nvSpPr>
        <p:spPr bwMode="auto">
          <a:xfrm>
            <a:off x="6024353" y="3753974"/>
            <a:ext cx="784189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333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屏幕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0" grpId="0"/>
      <p:bldP spid="160834" grpId="0"/>
      <p:bldP spid="160835" grpId="0" autoUpdateAnimBg="0"/>
      <p:bldP spid="16083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346979" y="1771386"/>
            <a:ext cx="3238500" cy="1920875"/>
            <a:chOff x="1776" y="1176"/>
            <a:chExt cx="2448" cy="1452"/>
          </a:xfrm>
        </p:grpSpPr>
        <p:sp>
          <p:nvSpPr>
            <p:cNvPr id="10323" name="Line 9"/>
            <p:cNvSpPr>
              <a:spLocks noChangeShapeType="1"/>
            </p:cNvSpPr>
            <p:nvPr/>
          </p:nvSpPr>
          <p:spPr bwMode="auto">
            <a:xfrm>
              <a:off x="1776" y="1176"/>
              <a:ext cx="2448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pSp>
          <p:nvGrpSpPr>
            <p:cNvPr id="10324" name="Group 10"/>
            <p:cNvGrpSpPr>
              <a:grpSpLocks/>
            </p:cNvGrpSpPr>
            <p:nvPr/>
          </p:nvGrpSpPr>
          <p:grpSpPr bwMode="auto">
            <a:xfrm>
              <a:off x="1776" y="1440"/>
              <a:ext cx="2448" cy="1188"/>
              <a:chOff x="1776" y="1440"/>
              <a:chExt cx="2448" cy="1188"/>
            </a:xfrm>
          </p:grpSpPr>
          <p:sp>
            <p:nvSpPr>
              <p:cNvPr id="10325" name="Line 11"/>
              <p:cNvSpPr>
                <a:spLocks noChangeShapeType="1"/>
              </p:cNvSpPr>
              <p:nvPr/>
            </p:nvSpPr>
            <p:spPr bwMode="auto">
              <a:xfrm>
                <a:off x="1776" y="1440"/>
                <a:ext cx="2448" cy="45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26" name="Line 12"/>
              <p:cNvSpPr>
                <a:spLocks noChangeShapeType="1"/>
              </p:cNvSpPr>
              <p:nvPr/>
            </p:nvSpPr>
            <p:spPr bwMode="auto">
              <a:xfrm>
                <a:off x="1784" y="1656"/>
                <a:ext cx="2403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27" name="Line 13"/>
              <p:cNvSpPr>
                <a:spLocks noChangeShapeType="1"/>
              </p:cNvSpPr>
              <p:nvPr/>
            </p:nvSpPr>
            <p:spPr bwMode="auto">
              <a:xfrm flipV="1">
                <a:off x="1824" y="1896"/>
                <a:ext cx="2400" cy="48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28" name="Line 14"/>
              <p:cNvSpPr>
                <a:spLocks noChangeShapeType="1"/>
              </p:cNvSpPr>
              <p:nvPr/>
            </p:nvSpPr>
            <p:spPr bwMode="auto">
              <a:xfrm flipV="1">
                <a:off x="1836" y="1908"/>
                <a:ext cx="2363" cy="72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29" name="Line 15"/>
              <p:cNvSpPr>
                <a:spLocks noChangeShapeType="1"/>
              </p:cNvSpPr>
              <p:nvPr/>
            </p:nvSpPr>
            <p:spPr bwMode="auto">
              <a:xfrm>
                <a:off x="1784" y="1908"/>
                <a:ext cx="2403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30" name="Line 16"/>
              <p:cNvSpPr>
                <a:spLocks noChangeShapeType="1"/>
              </p:cNvSpPr>
              <p:nvPr/>
            </p:nvSpPr>
            <p:spPr bwMode="auto">
              <a:xfrm flipV="1">
                <a:off x="1872" y="1896"/>
                <a:ext cx="2304" cy="24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</p:grpSp>
      <p:sp>
        <p:nvSpPr>
          <p:cNvPr id="189457" name="Line 17"/>
          <p:cNvSpPr>
            <a:spLocks noChangeShapeType="1"/>
          </p:cNvSpPr>
          <p:nvPr/>
        </p:nvSpPr>
        <p:spPr bwMode="auto">
          <a:xfrm flipV="1">
            <a:off x="2521479" y="1612636"/>
            <a:ext cx="698500" cy="16404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2521479" y="1942042"/>
            <a:ext cx="698500" cy="1730375"/>
            <a:chOff x="1152" y="1305"/>
            <a:chExt cx="528" cy="1308"/>
          </a:xfrm>
        </p:grpSpPr>
        <p:sp>
          <p:nvSpPr>
            <p:cNvPr id="10317" name="Line 19"/>
            <p:cNvSpPr>
              <a:spLocks noChangeAspect="1" noChangeShapeType="1"/>
            </p:cNvSpPr>
            <p:nvPr/>
          </p:nvSpPr>
          <p:spPr bwMode="auto">
            <a:xfrm flipV="1">
              <a:off x="1152" y="1785"/>
              <a:ext cx="487" cy="11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18" name="Line 20"/>
            <p:cNvSpPr>
              <a:spLocks noChangeShapeType="1"/>
            </p:cNvSpPr>
            <p:nvPr/>
          </p:nvSpPr>
          <p:spPr bwMode="auto">
            <a:xfrm flipV="1">
              <a:off x="1152" y="1305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19" name="Line 21"/>
            <p:cNvSpPr>
              <a:spLocks noChangeShapeType="1"/>
            </p:cNvSpPr>
            <p:nvPr/>
          </p:nvSpPr>
          <p:spPr bwMode="auto">
            <a:xfrm flipV="1">
              <a:off x="1152" y="1539"/>
              <a:ext cx="528" cy="1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20" name="Line 22"/>
            <p:cNvSpPr>
              <a:spLocks noChangeShapeType="1"/>
            </p:cNvSpPr>
            <p:nvPr/>
          </p:nvSpPr>
          <p:spPr bwMode="auto">
            <a:xfrm flipV="1">
              <a:off x="1152" y="2015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21" name="Line 23"/>
            <p:cNvSpPr>
              <a:spLocks noChangeShapeType="1"/>
            </p:cNvSpPr>
            <p:nvPr/>
          </p:nvSpPr>
          <p:spPr bwMode="auto">
            <a:xfrm flipV="1">
              <a:off x="1152" y="2252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22" name="Line 24"/>
            <p:cNvSpPr>
              <a:spLocks noChangeShapeType="1"/>
            </p:cNvSpPr>
            <p:nvPr/>
          </p:nvSpPr>
          <p:spPr bwMode="auto">
            <a:xfrm flipV="1">
              <a:off x="1152" y="2489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2489729" y="2104761"/>
            <a:ext cx="728928" cy="1660260"/>
            <a:chOff x="1128" y="1428"/>
            <a:chExt cx="551" cy="1255"/>
          </a:xfrm>
        </p:grpSpPr>
        <p:sp>
          <p:nvSpPr>
            <p:cNvPr id="10311" name="Line 26"/>
            <p:cNvSpPr>
              <a:spLocks noChangeShapeType="1"/>
            </p:cNvSpPr>
            <p:nvPr/>
          </p:nvSpPr>
          <p:spPr bwMode="auto">
            <a:xfrm rot="780000" flipV="1">
              <a:off x="1135" y="1841"/>
              <a:ext cx="528" cy="12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12" name="Line 27"/>
            <p:cNvSpPr>
              <a:spLocks noChangeShapeType="1"/>
            </p:cNvSpPr>
            <p:nvPr/>
          </p:nvSpPr>
          <p:spPr bwMode="auto">
            <a:xfrm rot="840000" flipV="1">
              <a:off x="1140" y="2556"/>
              <a:ext cx="528" cy="12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13" name="Line 28"/>
            <p:cNvSpPr>
              <a:spLocks noChangeShapeType="1"/>
            </p:cNvSpPr>
            <p:nvPr/>
          </p:nvSpPr>
          <p:spPr bwMode="auto">
            <a:xfrm>
              <a:off x="1128" y="1428"/>
              <a:ext cx="55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333"/>
            </a:p>
          </p:txBody>
        </p:sp>
        <p:sp>
          <p:nvSpPr>
            <p:cNvPr id="10314" name="Line 29"/>
            <p:cNvSpPr>
              <a:spLocks noChangeShapeType="1"/>
            </p:cNvSpPr>
            <p:nvPr/>
          </p:nvSpPr>
          <p:spPr bwMode="auto">
            <a:xfrm>
              <a:off x="1128" y="1668"/>
              <a:ext cx="55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333"/>
            </a:p>
          </p:txBody>
        </p:sp>
        <p:sp>
          <p:nvSpPr>
            <p:cNvPr id="10315" name="Line 30"/>
            <p:cNvSpPr>
              <a:spLocks noChangeShapeType="1"/>
            </p:cNvSpPr>
            <p:nvPr/>
          </p:nvSpPr>
          <p:spPr bwMode="auto">
            <a:xfrm>
              <a:off x="1128" y="2376"/>
              <a:ext cx="55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333"/>
            </a:p>
          </p:txBody>
        </p:sp>
        <p:sp>
          <p:nvSpPr>
            <p:cNvPr id="10316" name="Line 31"/>
            <p:cNvSpPr>
              <a:spLocks noChangeShapeType="1"/>
            </p:cNvSpPr>
            <p:nvPr/>
          </p:nvSpPr>
          <p:spPr bwMode="auto">
            <a:xfrm>
              <a:off x="1128" y="2136"/>
              <a:ext cx="55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333"/>
            </a:p>
          </p:txBody>
        </p:sp>
      </p:grp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3156479" y="1612636"/>
            <a:ext cx="3429000" cy="1964531"/>
            <a:chOff x="1632" y="1056"/>
            <a:chExt cx="2592" cy="1485"/>
          </a:xfrm>
        </p:grpSpPr>
        <p:grpSp>
          <p:nvGrpSpPr>
            <p:cNvPr id="10303" name="Group 33"/>
            <p:cNvGrpSpPr>
              <a:grpSpLocks/>
            </p:cNvGrpSpPr>
            <p:nvPr/>
          </p:nvGrpSpPr>
          <p:grpSpPr bwMode="auto">
            <a:xfrm>
              <a:off x="1632" y="1296"/>
              <a:ext cx="2592" cy="1245"/>
              <a:chOff x="1632" y="1296"/>
              <a:chExt cx="2592" cy="1245"/>
            </a:xfrm>
          </p:grpSpPr>
          <p:sp>
            <p:nvSpPr>
              <p:cNvPr id="10305" name="Line 34"/>
              <p:cNvSpPr>
                <a:spLocks noChangeShapeType="1"/>
              </p:cNvSpPr>
              <p:nvPr/>
            </p:nvSpPr>
            <p:spPr bwMode="auto">
              <a:xfrm>
                <a:off x="1680" y="1296"/>
                <a:ext cx="2544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06" name="Line 35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07" name="Line 36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35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08" name="Line 37"/>
              <p:cNvSpPr>
                <a:spLocks noChangeShapeType="1"/>
              </p:cNvSpPr>
              <p:nvPr/>
            </p:nvSpPr>
            <p:spPr bwMode="auto">
              <a:xfrm flipV="1">
                <a:off x="1632" y="1440"/>
                <a:ext cx="2592" cy="6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09" name="Line 38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8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310" name="Line 39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544" cy="11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10304" name="Line 40"/>
            <p:cNvSpPr>
              <a:spLocks noChangeShapeType="1"/>
            </p:cNvSpPr>
            <p:nvPr/>
          </p:nvSpPr>
          <p:spPr bwMode="auto">
            <a:xfrm>
              <a:off x="1680" y="1056"/>
              <a:ext cx="25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189481" name="Line 41"/>
          <p:cNvSpPr>
            <a:spLocks noChangeShapeType="1"/>
          </p:cNvSpPr>
          <p:nvPr/>
        </p:nvSpPr>
        <p:spPr bwMode="auto">
          <a:xfrm>
            <a:off x="3307292" y="1632480"/>
            <a:ext cx="3239823" cy="4802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189482" name="Line 42"/>
          <p:cNvSpPr>
            <a:spLocks noChangeShapeType="1"/>
          </p:cNvSpPr>
          <p:nvPr/>
        </p:nvSpPr>
        <p:spPr bwMode="auto">
          <a:xfrm>
            <a:off x="3411803" y="1796521"/>
            <a:ext cx="3163093" cy="91678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189483" name="Text Box 43"/>
          <p:cNvSpPr txBox="1">
            <a:spLocks noChangeArrowheads="1"/>
          </p:cNvSpPr>
          <p:nvPr/>
        </p:nvSpPr>
        <p:spPr bwMode="auto">
          <a:xfrm>
            <a:off x="1332178" y="440718"/>
            <a:ext cx="4200260" cy="4513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rgbClr val="0000FF"/>
                </a:solidFill>
              </a:rPr>
              <a:t>三、光栅衍射图样的形成</a:t>
            </a:r>
          </a:p>
        </p:txBody>
      </p: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1632479" y="1781969"/>
            <a:ext cx="853282" cy="1899708"/>
            <a:chOff x="480" y="1172"/>
            <a:chExt cx="645" cy="1436"/>
          </a:xfrm>
        </p:grpSpPr>
        <p:sp>
          <p:nvSpPr>
            <p:cNvPr id="10296" name="Line 45"/>
            <p:cNvSpPr>
              <a:spLocks noChangeShapeType="1"/>
            </p:cNvSpPr>
            <p:nvPr/>
          </p:nvSpPr>
          <p:spPr bwMode="auto">
            <a:xfrm>
              <a:off x="480" y="2363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297" name="Line 46"/>
            <p:cNvSpPr>
              <a:spLocks noChangeShapeType="1"/>
            </p:cNvSpPr>
            <p:nvPr/>
          </p:nvSpPr>
          <p:spPr bwMode="auto">
            <a:xfrm>
              <a:off x="480" y="1172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298" name="Line 47"/>
            <p:cNvSpPr>
              <a:spLocks noChangeShapeType="1"/>
            </p:cNvSpPr>
            <p:nvPr/>
          </p:nvSpPr>
          <p:spPr bwMode="auto">
            <a:xfrm>
              <a:off x="480" y="1652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299" name="Line 48"/>
            <p:cNvSpPr>
              <a:spLocks noChangeShapeType="1"/>
            </p:cNvSpPr>
            <p:nvPr/>
          </p:nvSpPr>
          <p:spPr bwMode="auto">
            <a:xfrm>
              <a:off x="480" y="1897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00" name="Line 49"/>
            <p:cNvSpPr>
              <a:spLocks noChangeShapeType="1"/>
            </p:cNvSpPr>
            <p:nvPr/>
          </p:nvSpPr>
          <p:spPr bwMode="auto">
            <a:xfrm>
              <a:off x="480" y="1419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01" name="Line 50"/>
            <p:cNvSpPr>
              <a:spLocks noChangeShapeType="1"/>
            </p:cNvSpPr>
            <p:nvPr/>
          </p:nvSpPr>
          <p:spPr bwMode="auto">
            <a:xfrm>
              <a:off x="480" y="2131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302" name="Line 51"/>
            <p:cNvSpPr>
              <a:spLocks noChangeShapeType="1"/>
            </p:cNvSpPr>
            <p:nvPr/>
          </p:nvSpPr>
          <p:spPr bwMode="auto">
            <a:xfrm>
              <a:off x="480" y="2608"/>
              <a:ext cx="6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189492" name="Text Box 52"/>
          <p:cNvSpPr txBox="1">
            <a:spLocks noChangeArrowheads="1"/>
          </p:cNvSpPr>
          <p:nvPr/>
        </p:nvSpPr>
        <p:spPr bwMode="auto">
          <a:xfrm>
            <a:off x="6204479" y="1633803"/>
            <a:ext cx="35983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>
                <a:latin typeface="Times New Roman" panose="02020603050405020304" pitchFamily="18" charset="0"/>
              </a:rPr>
              <a:t>P</a:t>
            </a:r>
          </a:p>
        </p:txBody>
      </p:sp>
      <p:sp>
        <p:nvSpPr>
          <p:cNvPr id="189493" name="Line 53"/>
          <p:cNvSpPr>
            <a:spLocks noChangeAspect="1" noChangeShapeType="1"/>
          </p:cNvSpPr>
          <p:nvPr/>
        </p:nvSpPr>
        <p:spPr bwMode="auto">
          <a:xfrm rot="780000" flipV="1">
            <a:off x="2488407" y="1693334"/>
            <a:ext cx="698500" cy="16801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9" name="Group 54"/>
          <p:cNvGrpSpPr>
            <a:grpSpLocks/>
          </p:cNvGrpSpPr>
          <p:nvPr/>
        </p:nvGrpSpPr>
        <p:grpSpPr bwMode="auto">
          <a:xfrm>
            <a:off x="2505604" y="1078178"/>
            <a:ext cx="4180417" cy="3279510"/>
            <a:chOff x="1140" y="652"/>
            <a:chExt cx="3160" cy="2479"/>
          </a:xfrm>
        </p:grpSpPr>
        <p:sp>
          <p:nvSpPr>
            <p:cNvPr id="10282" name="Line 55"/>
            <p:cNvSpPr>
              <a:spLocks noChangeShapeType="1"/>
            </p:cNvSpPr>
            <p:nvPr/>
          </p:nvSpPr>
          <p:spPr bwMode="auto">
            <a:xfrm flipV="1">
              <a:off x="1140" y="1900"/>
              <a:ext cx="316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pSp>
          <p:nvGrpSpPr>
            <p:cNvPr id="10283" name="Group 56"/>
            <p:cNvGrpSpPr>
              <a:grpSpLocks/>
            </p:cNvGrpSpPr>
            <p:nvPr/>
          </p:nvGrpSpPr>
          <p:grpSpPr bwMode="auto">
            <a:xfrm>
              <a:off x="1140" y="652"/>
              <a:ext cx="3159" cy="2479"/>
              <a:chOff x="1140" y="652"/>
              <a:chExt cx="3159" cy="2479"/>
            </a:xfrm>
          </p:grpSpPr>
          <p:grpSp>
            <p:nvGrpSpPr>
              <p:cNvPr id="10284" name="Group 57"/>
              <p:cNvGrpSpPr>
                <a:grpSpLocks/>
              </p:cNvGrpSpPr>
              <p:nvPr/>
            </p:nvGrpSpPr>
            <p:grpSpPr bwMode="auto">
              <a:xfrm>
                <a:off x="1621" y="652"/>
                <a:ext cx="2678" cy="2479"/>
                <a:chOff x="1621" y="652"/>
                <a:chExt cx="2678" cy="2479"/>
              </a:xfrm>
            </p:grpSpPr>
            <p:sp>
              <p:nvSpPr>
                <p:cNvPr id="10294" name="Rectangle 58"/>
                <p:cNvSpPr>
                  <a:spLocks noChangeArrowheads="1"/>
                </p:cNvSpPr>
                <p:nvPr/>
              </p:nvSpPr>
              <p:spPr bwMode="auto">
                <a:xfrm>
                  <a:off x="4213" y="652"/>
                  <a:ext cx="86" cy="2479"/>
                </a:xfrm>
                <a:prstGeom prst="rect">
                  <a:avLst/>
                </a:prstGeom>
                <a:gradFill rotWithShape="0">
                  <a:gsLst>
                    <a:gs pos="0">
                      <a:srgbClr val="00765E"/>
                    </a:gs>
                    <a:gs pos="50000">
                      <a:srgbClr val="00FFCC"/>
                    </a:gs>
                    <a:gs pos="100000">
                      <a:srgbClr val="00765E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0295" name="Oval 59"/>
                <p:cNvSpPr>
                  <a:spLocks noChangeArrowheads="1"/>
                </p:cNvSpPr>
                <p:nvPr/>
              </p:nvSpPr>
              <p:spPr bwMode="auto">
                <a:xfrm>
                  <a:off x="1621" y="940"/>
                  <a:ext cx="240" cy="20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185E"/>
                    </a:gs>
                    <a:gs pos="50000">
                      <a:srgbClr val="FF33CC"/>
                    </a:gs>
                    <a:gs pos="100000">
                      <a:srgbClr val="76185E"/>
                    </a:gs>
                  </a:gsLst>
                  <a:lin ang="0" scaled="1"/>
                </a:gradFill>
                <a:ln w="28575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285" name="Group 60"/>
              <p:cNvGrpSpPr>
                <a:grpSpLocks/>
              </p:cNvGrpSpPr>
              <p:nvPr/>
            </p:nvGrpSpPr>
            <p:grpSpPr bwMode="auto">
              <a:xfrm>
                <a:off x="1140" y="760"/>
                <a:ext cx="1" cy="2268"/>
                <a:chOff x="1140" y="760"/>
                <a:chExt cx="1" cy="2268"/>
              </a:xfrm>
            </p:grpSpPr>
            <p:sp>
              <p:nvSpPr>
                <p:cNvPr id="10286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140" y="760"/>
                  <a:ext cx="1" cy="352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87" name="Line 62"/>
                <p:cNvSpPr>
                  <a:spLocks noChangeShapeType="1"/>
                </p:cNvSpPr>
                <p:nvPr/>
              </p:nvSpPr>
              <p:spPr bwMode="auto">
                <a:xfrm>
                  <a:off x="1140" y="1243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88" name="Line 63"/>
                <p:cNvSpPr>
                  <a:spLocks noChangeShapeType="1"/>
                </p:cNvSpPr>
                <p:nvPr/>
              </p:nvSpPr>
              <p:spPr bwMode="auto">
                <a:xfrm>
                  <a:off x="1140" y="1481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89" name="Line 64"/>
                <p:cNvSpPr>
                  <a:spLocks noChangeShapeType="1"/>
                </p:cNvSpPr>
                <p:nvPr/>
              </p:nvSpPr>
              <p:spPr bwMode="auto">
                <a:xfrm>
                  <a:off x="1140" y="1719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90" name="Line 65"/>
                <p:cNvSpPr>
                  <a:spLocks noChangeShapeType="1"/>
                </p:cNvSpPr>
                <p:nvPr/>
              </p:nvSpPr>
              <p:spPr bwMode="auto">
                <a:xfrm>
                  <a:off x="1140" y="1957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91" name="Line 66"/>
                <p:cNvSpPr>
                  <a:spLocks noChangeShapeType="1"/>
                </p:cNvSpPr>
                <p:nvPr/>
              </p:nvSpPr>
              <p:spPr bwMode="auto">
                <a:xfrm>
                  <a:off x="1140" y="2195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92" name="Line 67"/>
                <p:cNvSpPr>
                  <a:spLocks noChangeShapeType="1"/>
                </p:cNvSpPr>
                <p:nvPr/>
              </p:nvSpPr>
              <p:spPr bwMode="auto">
                <a:xfrm>
                  <a:off x="1140" y="2433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0293" name="Line 68"/>
                <p:cNvSpPr>
                  <a:spLocks noChangeShapeType="1"/>
                </p:cNvSpPr>
                <p:nvPr/>
              </p:nvSpPr>
              <p:spPr bwMode="auto">
                <a:xfrm>
                  <a:off x="1140" y="2671"/>
                  <a:ext cx="1" cy="357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</p:grpSp>
      </p:grpSp>
      <p:grpSp>
        <p:nvGrpSpPr>
          <p:cNvPr id="13" name="Group 69"/>
          <p:cNvGrpSpPr>
            <a:grpSpLocks/>
          </p:cNvGrpSpPr>
          <p:nvPr/>
        </p:nvGrpSpPr>
        <p:grpSpPr bwMode="auto">
          <a:xfrm>
            <a:off x="6802437" y="1168962"/>
            <a:ext cx="710407" cy="3128698"/>
            <a:chOff x="4566" y="663"/>
            <a:chExt cx="537" cy="2426"/>
          </a:xfrm>
        </p:grpSpPr>
        <p:sp>
          <p:nvSpPr>
            <p:cNvPr id="10271" name="Rectangle 70"/>
            <p:cNvSpPr>
              <a:spLocks noChangeArrowheads="1"/>
            </p:cNvSpPr>
            <p:nvPr/>
          </p:nvSpPr>
          <p:spPr bwMode="auto">
            <a:xfrm>
              <a:off x="4566" y="663"/>
              <a:ext cx="537" cy="2426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grpSp>
          <p:nvGrpSpPr>
            <p:cNvPr id="10272" name="Group 71"/>
            <p:cNvGrpSpPr>
              <a:grpSpLocks/>
            </p:cNvGrpSpPr>
            <p:nvPr/>
          </p:nvGrpSpPr>
          <p:grpSpPr bwMode="auto">
            <a:xfrm>
              <a:off x="4604" y="759"/>
              <a:ext cx="458" cy="2256"/>
              <a:chOff x="4892" y="680"/>
              <a:chExt cx="484" cy="2020"/>
            </a:xfrm>
          </p:grpSpPr>
          <p:sp>
            <p:nvSpPr>
              <p:cNvPr id="10273" name="Rectangle 72"/>
              <p:cNvSpPr>
                <a:spLocks noChangeArrowheads="1"/>
              </p:cNvSpPr>
              <p:nvPr/>
            </p:nvSpPr>
            <p:spPr bwMode="auto">
              <a:xfrm>
                <a:off x="4892" y="1860"/>
                <a:ext cx="484" cy="254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4" name="Rectangle 73"/>
              <p:cNvSpPr>
                <a:spLocks noChangeArrowheads="1"/>
              </p:cNvSpPr>
              <p:nvPr/>
            </p:nvSpPr>
            <p:spPr bwMode="auto">
              <a:xfrm>
                <a:off x="4892" y="1316"/>
                <a:ext cx="484" cy="254"/>
              </a:xfrm>
              <a:prstGeom prst="rect">
                <a:avLst/>
              </a:prstGeom>
              <a:gradFill rotWithShape="0">
                <a:gsLst>
                  <a:gs pos="0">
                    <a:srgbClr val="000000"/>
                  </a:gs>
                  <a:gs pos="50000">
                    <a:srgbClr val="FF0000"/>
                  </a:gs>
                  <a:gs pos="100000">
                    <a:srgbClr val="00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5" name="Rectangle 74"/>
              <p:cNvSpPr>
                <a:spLocks noChangeArrowheads="1"/>
              </p:cNvSpPr>
              <p:nvPr/>
            </p:nvSpPr>
            <p:spPr bwMode="auto">
              <a:xfrm>
                <a:off x="4892" y="1558"/>
                <a:ext cx="484" cy="302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FF9176"/>
                  </a:gs>
                  <a:gs pos="100000">
                    <a:srgbClr val="FF33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6" name="Rectangle 75"/>
              <p:cNvSpPr>
                <a:spLocks noChangeArrowheads="1"/>
              </p:cNvSpPr>
              <p:nvPr/>
            </p:nvSpPr>
            <p:spPr bwMode="auto">
              <a:xfrm>
                <a:off x="4892" y="1112"/>
                <a:ext cx="484" cy="208"/>
              </a:xfrm>
              <a:prstGeom prst="rect">
                <a:avLst/>
              </a:prstGeom>
              <a:gradFill rotWithShape="0">
                <a:gsLst>
                  <a:gs pos="0">
                    <a:srgbClr val="4A0000"/>
                  </a:gs>
                  <a:gs pos="50000">
                    <a:srgbClr val="CC0000"/>
                  </a:gs>
                  <a:gs pos="100000">
                    <a:srgbClr val="4A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7" name="Rectangle 76"/>
              <p:cNvSpPr>
                <a:spLocks noChangeArrowheads="1"/>
              </p:cNvSpPr>
              <p:nvPr/>
            </p:nvSpPr>
            <p:spPr bwMode="auto">
              <a:xfrm>
                <a:off x="4892" y="884"/>
                <a:ext cx="484" cy="228"/>
              </a:xfrm>
              <a:prstGeom prst="rect">
                <a:avLst/>
              </a:prstGeom>
              <a:gradFill rotWithShape="0">
                <a:gsLst>
                  <a:gs pos="0">
                    <a:srgbClr val="3C000C"/>
                  </a:gs>
                  <a:gs pos="50000">
                    <a:srgbClr val="A50021"/>
                  </a:gs>
                  <a:gs pos="100000">
                    <a:srgbClr val="3C000C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8" name="Rectangle 77"/>
              <p:cNvSpPr>
                <a:spLocks noChangeArrowheads="1"/>
              </p:cNvSpPr>
              <p:nvPr/>
            </p:nvSpPr>
            <p:spPr bwMode="auto">
              <a:xfrm>
                <a:off x="4892" y="680"/>
                <a:ext cx="484" cy="228"/>
              </a:xfrm>
              <a:prstGeom prst="rect">
                <a:avLst/>
              </a:prstGeom>
              <a:gradFill rotWithShape="0">
                <a:gsLst>
                  <a:gs pos="0">
                    <a:srgbClr val="2F0000"/>
                  </a:gs>
                  <a:gs pos="50000">
                    <a:srgbClr val="800000"/>
                  </a:gs>
                  <a:gs pos="100000">
                    <a:srgbClr val="2F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79" name="Rectangle 78"/>
              <p:cNvSpPr>
                <a:spLocks noChangeArrowheads="1"/>
              </p:cNvSpPr>
              <p:nvPr/>
            </p:nvSpPr>
            <p:spPr bwMode="auto">
              <a:xfrm>
                <a:off x="4892" y="2064"/>
                <a:ext cx="484" cy="208"/>
              </a:xfrm>
              <a:prstGeom prst="rect">
                <a:avLst/>
              </a:prstGeom>
              <a:gradFill rotWithShape="0">
                <a:gsLst>
                  <a:gs pos="0">
                    <a:srgbClr val="4A0000"/>
                  </a:gs>
                  <a:gs pos="50000">
                    <a:srgbClr val="CC0000"/>
                  </a:gs>
                  <a:gs pos="100000">
                    <a:srgbClr val="4A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80" name="Rectangle 79"/>
              <p:cNvSpPr>
                <a:spLocks noChangeArrowheads="1"/>
              </p:cNvSpPr>
              <p:nvPr/>
            </p:nvSpPr>
            <p:spPr bwMode="auto">
              <a:xfrm>
                <a:off x="4892" y="2268"/>
                <a:ext cx="484" cy="228"/>
              </a:xfrm>
              <a:prstGeom prst="rect">
                <a:avLst/>
              </a:prstGeom>
              <a:gradFill rotWithShape="0">
                <a:gsLst>
                  <a:gs pos="0">
                    <a:srgbClr val="3C000C"/>
                  </a:gs>
                  <a:gs pos="50000">
                    <a:srgbClr val="A50021"/>
                  </a:gs>
                  <a:gs pos="100000">
                    <a:srgbClr val="3C000C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81" name="Rectangle 80"/>
              <p:cNvSpPr>
                <a:spLocks noChangeArrowheads="1"/>
              </p:cNvSpPr>
              <p:nvPr/>
            </p:nvSpPr>
            <p:spPr bwMode="auto">
              <a:xfrm>
                <a:off x="4892" y="2472"/>
                <a:ext cx="484" cy="228"/>
              </a:xfrm>
              <a:prstGeom prst="rect">
                <a:avLst/>
              </a:prstGeom>
              <a:gradFill rotWithShape="0">
                <a:gsLst>
                  <a:gs pos="0">
                    <a:srgbClr val="2F0000"/>
                  </a:gs>
                  <a:gs pos="50000">
                    <a:srgbClr val="800000"/>
                  </a:gs>
                  <a:gs pos="100000">
                    <a:srgbClr val="2F00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5" name="Group 81"/>
          <p:cNvGrpSpPr>
            <a:grpSpLocks/>
          </p:cNvGrpSpPr>
          <p:nvPr/>
        </p:nvGrpSpPr>
        <p:grpSpPr bwMode="auto">
          <a:xfrm>
            <a:off x="6802972" y="1093391"/>
            <a:ext cx="698500" cy="3239823"/>
            <a:chOff x="4166" y="663"/>
            <a:chExt cx="528" cy="2449"/>
          </a:xfrm>
        </p:grpSpPr>
        <p:sp>
          <p:nvSpPr>
            <p:cNvPr id="10262" name="Rectangle 82"/>
            <p:cNvSpPr>
              <a:spLocks noChangeArrowheads="1"/>
            </p:cNvSpPr>
            <p:nvPr/>
          </p:nvSpPr>
          <p:spPr bwMode="auto">
            <a:xfrm rot="5400000">
              <a:off x="3205" y="1624"/>
              <a:ext cx="2449" cy="528"/>
            </a:xfrm>
            <a:prstGeom prst="rect">
              <a:avLst/>
            </a:prstGeom>
            <a:gradFill rotWithShape="0">
              <a:gsLst>
                <a:gs pos="0">
                  <a:srgbClr val="00728F"/>
                </a:gs>
                <a:gs pos="50000">
                  <a:srgbClr val="00CCFF"/>
                </a:gs>
                <a:gs pos="100000">
                  <a:srgbClr val="00728F"/>
                </a:gs>
              </a:gsLst>
              <a:lin ang="189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3" name="Rectangle 83"/>
            <p:cNvSpPr>
              <a:spLocks noChangeArrowheads="1"/>
            </p:cNvSpPr>
            <p:nvPr/>
          </p:nvSpPr>
          <p:spPr bwMode="auto">
            <a:xfrm rot="5400000">
              <a:off x="4397" y="1008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4" name="Rectangle 84"/>
            <p:cNvSpPr>
              <a:spLocks noChangeArrowheads="1"/>
            </p:cNvSpPr>
            <p:nvPr/>
          </p:nvSpPr>
          <p:spPr bwMode="auto">
            <a:xfrm rot="5400000">
              <a:off x="4397" y="2344"/>
              <a:ext cx="65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5" name="Rectangle 85"/>
            <p:cNvSpPr>
              <a:spLocks noChangeArrowheads="1"/>
            </p:cNvSpPr>
            <p:nvPr/>
          </p:nvSpPr>
          <p:spPr bwMode="auto">
            <a:xfrm rot="5400000">
              <a:off x="4397" y="2616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6" name="Rectangle 86"/>
            <p:cNvSpPr>
              <a:spLocks noChangeArrowheads="1"/>
            </p:cNvSpPr>
            <p:nvPr/>
          </p:nvSpPr>
          <p:spPr bwMode="auto">
            <a:xfrm rot="5400000">
              <a:off x="4397" y="1261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7" name="Rectangle 87"/>
            <p:cNvSpPr>
              <a:spLocks noChangeArrowheads="1"/>
            </p:cNvSpPr>
            <p:nvPr/>
          </p:nvSpPr>
          <p:spPr bwMode="auto">
            <a:xfrm rot="5400000">
              <a:off x="4397" y="769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8" name="Rectangle 88"/>
            <p:cNvSpPr>
              <a:spLocks noChangeArrowheads="1"/>
            </p:cNvSpPr>
            <p:nvPr/>
          </p:nvSpPr>
          <p:spPr bwMode="auto">
            <a:xfrm rot="5400000">
              <a:off x="4397" y="1527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69" name="Rectangle 89"/>
            <p:cNvSpPr>
              <a:spLocks noChangeArrowheads="1"/>
            </p:cNvSpPr>
            <p:nvPr/>
          </p:nvSpPr>
          <p:spPr bwMode="auto">
            <a:xfrm rot="5400000">
              <a:off x="4397" y="1818"/>
              <a:ext cx="65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270" name="Rectangle 90"/>
            <p:cNvSpPr>
              <a:spLocks noChangeArrowheads="1"/>
            </p:cNvSpPr>
            <p:nvPr/>
          </p:nvSpPr>
          <p:spPr bwMode="auto">
            <a:xfrm rot="5400000">
              <a:off x="4397" y="2090"/>
              <a:ext cx="66" cy="423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50000">
                  <a:srgbClr val="FF3300"/>
                </a:gs>
                <a:gs pos="100000">
                  <a:srgbClr val="8F1D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</p:grpSp>
      <p:sp>
        <p:nvSpPr>
          <p:cNvPr id="189531" name="Text Box 91"/>
          <p:cNvSpPr txBox="1">
            <a:spLocks noChangeArrowheads="1"/>
          </p:cNvSpPr>
          <p:nvPr/>
        </p:nvSpPr>
        <p:spPr bwMode="auto">
          <a:xfrm>
            <a:off x="1980840" y="4657700"/>
            <a:ext cx="511144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单缝衍射和多缝干涉综合作用的结果</a:t>
            </a:r>
          </a:p>
        </p:txBody>
      </p:sp>
      <p:grpSp>
        <p:nvGrpSpPr>
          <p:cNvPr id="16" name="Group 92"/>
          <p:cNvGrpSpPr>
            <a:grpSpLocks/>
          </p:cNvGrpSpPr>
          <p:nvPr/>
        </p:nvGrpSpPr>
        <p:grpSpPr bwMode="auto">
          <a:xfrm>
            <a:off x="3024189" y="1213115"/>
            <a:ext cx="542396" cy="504031"/>
            <a:chOff x="395" y="3158"/>
            <a:chExt cx="410" cy="381"/>
          </a:xfrm>
        </p:grpSpPr>
        <p:graphicFrame>
          <p:nvGraphicFramePr>
            <p:cNvPr id="10258" name="Object 4"/>
            <p:cNvGraphicFramePr>
              <a:graphicFrameLocks noChangeAspect="1"/>
            </p:cNvGraphicFramePr>
            <p:nvPr/>
          </p:nvGraphicFramePr>
          <p:xfrm>
            <a:off x="612" y="3158"/>
            <a:ext cx="19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61965" imgH="238081" progId="Equation.3">
                    <p:embed/>
                  </p:oleObj>
                </mc:Choice>
                <mc:Fallback>
                  <p:oleObj name="公式" r:id="rId2" imgW="161965" imgH="238081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3158"/>
                          <a:ext cx="19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0" name="Line 6"/>
            <p:cNvSpPr>
              <a:spLocks noChangeShapeType="1"/>
            </p:cNvSpPr>
            <p:nvPr/>
          </p:nvSpPr>
          <p:spPr bwMode="auto">
            <a:xfrm flipV="1">
              <a:off x="395" y="3251"/>
              <a:ext cx="201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9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9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9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57" grpId="0" animBg="1"/>
      <p:bldP spid="189481" grpId="0" animBg="1"/>
      <p:bldP spid="189482" grpId="0" animBg="1"/>
      <p:bldP spid="189483" grpId="0"/>
      <p:bldP spid="189492" grpId="0" autoUpdateAnimBg="0"/>
      <p:bldP spid="189493" grpId="0" animBg="1"/>
      <p:bldP spid="1895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0"/>
          <p:cNvGrpSpPr>
            <a:grpSpLocks/>
          </p:cNvGrpSpPr>
          <p:nvPr/>
        </p:nvGrpSpPr>
        <p:grpSpPr bwMode="auto">
          <a:xfrm>
            <a:off x="2352147" y="1035845"/>
            <a:ext cx="636323" cy="742156"/>
            <a:chOff x="3016" y="247"/>
            <a:chExt cx="481" cy="561"/>
          </a:xfrm>
        </p:grpSpPr>
        <p:graphicFrame>
          <p:nvGraphicFramePr>
            <p:cNvPr id="11348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5637363"/>
                </p:ext>
              </p:extLst>
            </p:nvPr>
          </p:nvGraphicFramePr>
          <p:xfrm>
            <a:off x="3298" y="247"/>
            <a:ext cx="199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61965" imgH="238081" progId="Equation.3">
                    <p:embed/>
                  </p:oleObj>
                </mc:Choice>
                <mc:Fallback>
                  <p:oleObj name="公式" r:id="rId3" imgW="161965" imgH="238081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247"/>
                          <a:ext cx="199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349" name="Group 4"/>
            <p:cNvGrpSpPr>
              <a:grpSpLocks/>
            </p:cNvGrpSpPr>
            <p:nvPr/>
          </p:nvGrpSpPr>
          <p:grpSpPr bwMode="auto">
            <a:xfrm>
              <a:off x="3016" y="520"/>
              <a:ext cx="424" cy="288"/>
              <a:chOff x="1096" y="1104"/>
              <a:chExt cx="424" cy="288"/>
            </a:xfrm>
          </p:grpSpPr>
          <p:sp>
            <p:nvSpPr>
              <p:cNvPr id="11350" name="Line 5"/>
              <p:cNvSpPr>
                <a:spLocks noChangeShapeType="1"/>
              </p:cNvSpPr>
              <p:nvPr/>
            </p:nvSpPr>
            <p:spPr bwMode="auto">
              <a:xfrm flipV="1">
                <a:off x="1287" y="1104"/>
                <a:ext cx="201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51" name="Line 6"/>
              <p:cNvSpPr>
                <a:spLocks noChangeShapeType="1"/>
              </p:cNvSpPr>
              <p:nvPr/>
            </p:nvSpPr>
            <p:spPr bwMode="auto">
              <a:xfrm>
                <a:off x="1096" y="1392"/>
                <a:ext cx="4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524000" y="1726407"/>
            <a:ext cx="853282" cy="1899708"/>
            <a:chOff x="480" y="1172"/>
            <a:chExt cx="645" cy="1436"/>
          </a:xfrm>
        </p:grpSpPr>
        <p:sp>
          <p:nvSpPr>
            <p:cNvPr id="11341" name="Line 8"/>
            <p:cNvSpPr>
              <a:spLocks noChangeShapeType="1"/>
            </p:cNvSpPr>
            <p:nvPr/>
          </p:nvSpPr>
          <p:spPr bwMode="auto">
            <a:xfrm>
              <a:off x="480" y="2363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2" name="Line 9"/>
            <p:cNvSpPr>
              <a:spLocks noChangeShapeType="1"/>
            </p:cNvSpPr>
            <p:nvPr/>
          </p:nvSpPr>
          <p:spPr bwMode="auto">
            <a:xfrm>
              <a:off x="480" y="1172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3" name="Line 10"/>
            <p:cNvSpPr>
              <a:spLocks noChangeShapeType="1"/>
            </p:cNvSpPr>
            <p:nvPr/>
          </p:nvSpPr>
          <p:spPr bwMode="auto">
            <a:xfrm>
              <a:off x="480" y="1652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4" name="Line 11"/>
            <p:cNvSpPr>
              <a:spLocks noChangeShapeType="1"/>
            </p:cNvSpPr>
            <p:nvPr/>
          </p:nvSpPr>
          <p:spPr bwMode="auto">
            <a:xfrm>
              <a:off x="480" y="1897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5" name="Line 12"/>
            <p:cNvSpPr>
              <a:spLocks noChangeShapeType="1"/>
            </p:cNvSpPr>
            <p:nvPr/>
          </p:nvSpPr>
          <p:spPr bwMode="auto">
            <a:xfrm>
              <a:off x="480" y="1419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6" name="Line 13"/>
            <p:cNvSpPr>
              <a:spLocks noChangeShapeType="1"/>
            </p:cNvSpPr>
            <p:nvPr/>
          </p:nvSpPr>
          <p:spPr bwMode="auto">
            <a:xfrm>
              <a:off x="480" y="2131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7" name="Line 14"/>
            <p:cNvSpPr>
              <a:spLocks noChangeShapeType="1"/>
            </p:cNvSpPr>
            <p:nvPr/>
          </p:nvSpPr>
          <p:spPr bwMode="auto">
            <a:xfrm>
              <a:off x="480" y="2608"/>
              <a:ext cx="64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2413000" y="1557074"/>
            <a:ext cx="698500" cy="2075656"/>
            <a:chOff x="1248" y="948"/>
            <a:chExt cx="528" cy="1569"/>
          </a:xfrm>
        </p:grpSpPr>
        <p:sp>
          <p:nvSpPr>
            <p:cNvPr id="11334" name="Line 16"/>
            <p:cNvSpPr>
              <a:spLocks noChangeShapeType="1"/>
            </p:cNvSpPr>
            <p:nvPr/>
          </p:nvSpPr>
          <p:spPr bwMode="auto">
            <a:xfrm flipV="1">
              <a:off x="1248" y="948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35" name="Line 17"/>
            <p:cNvSpPr>
              <a:spLocks noChangeShapeType="1"/>
            </p:cNvSpPr>
            <p:nvPr/>
          </p:nvSpPr>
          <p:spPr bwMode="auto">
            <a:xfrm flipV="1">
              <a:off x="1248" y="1209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36" name="Line 18"/>
            <p:cNvSpPr>
              <a:spLocks noChangeShapeType="1"/>
            </p:cNvSpPr>
            <p:nvPr/>
          </p:nvSpPr>
          <p:spPr bwMode="auto">
            <a:xfrm flipV="1">
              <a:off x="1248" y="1443"/>
              <a:ext cx="528" cy="1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37" name="Line 19"/>
            <p:cNvSpPr>
              <a:spLocks noChangeShapeType="1"/>
            </p:cNvSpPr>
            <p:nvPr/>
          </p:nvSpPr>
          <p:spPr bwMode="auto">
            <a:xfrm flipV="1">
              <a:off x="1248" y="1677"/>
              <a:ext cx="528" cy="12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38" name="Line 20"/>
            <p:cNvSpPr>
              <a:spLocks noChangeShapeType="1"/>
            </p:cNvSpPr>
            <p:nvPr/>
          </p:nvSpPr>
          <p:spPr bwMode="auto">
            <a:xfrm flipV="1">
              <a:off x="1248" y="1919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39" name="Line 21"/>
            <p:cNvSpPr>
              <a:spLocks noChangeShapeType="1"/>
            </p:cNvSpPr>
            <p:nvPr/>
          </p:nvSpPr>
          <p:spPr bwMode="auto">
            <a:xfrm flipV="1">
              <a:off x="1248" y="2156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40" name="Line 22"/>
            <p:cNvSpPr>
              <a:spLocks noChangeShapeType="1"/>
            </p:cNvSpPr>
            <p:nvPr/>
          </p:nvSpPr>
          <p:spPr bwMode="auto">
            <a:xfrm flipV="1">
              <a:off x="1248" y="2393"/>
              <a:ext cx="528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048000" y="1572949"/>
            <a:ext cx="3429000" cy="1964531"/>
            <a:chOff x="1728" y="960"/>
            <a:chExt cx="2592" cy="1485"/>
          </a:xfrm>
        </p:grpSpPr>
        <p:grpSp>
          <p:nvGrpSpPr>
            <p:cNvPr id="11324" name="Group 24"/>
            <p:cNvGrpSpPr>
              <a:grpSpLocks/>
            </p:cNvGrpSpPr>
            <p:nvPr/>
          </p:nvGrpSpPr>
          <p:grpSpPr bwMode="auto">
            <a:xfrm>
              <a:off x="1728" y="1200"/>
              <a:ext cx="2592" cy="1245"/>
              <a:chOff x="1632" y="1296"/>
              <a:chExt cx="2592" cy="1245"/>
            </a:xfrm>
          </p:grpSpPr>
          <p:sp>
            <p:nvSpPr>
              <p:cNvPr id="11328" name="Line 25"/>
              <p:cNvSpPr>
                <a:spLocks noChangeShapeType="1"/>
              </p:cNvSpPr>
              <p:nvPr/>
            </p:nvSpPr>
            <p:spPr bwMode="auto">
              <a:xfrm>
                <a:off x="1680" y="1296"/>
                <a:ext cx="2544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29" name="Line 26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30" name="Line 27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35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31" name="Line 28"/>
              <p:cNvSpPr>
                <a:spLocks noChangeShapeType="1"/>
              </p:cNvSpPr>
              <p:nvPr/>
            </p:nvSpPr>
            <p:spPr bwMode="auto">
              <a:xfrm flipV="1">
                <a:off x="1632" y="1440"/>
                <a:ext cx="2592" cy="6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32" name="Line 29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496" cy="83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333" name="Line 30"/>
              <p:cNvSpPr>
                <a:spLocks noChangeShapeType="1"/>
              </p:cNvSpPr>
              <p:nvPr/>
            </p:nvSpPr>
            <p:spPr bwMode="auto">
              <a:xfrm flipV="1">
                <a:off x="1680" y="1440"/>
                <a:ext cx="2544" cy="110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11325" name="Line 31"/>
            <p:cNvSpPr>
              <a:spLocks noChangeShapeType="1"/>
            </p:cNvSpPr>
            <p:nvPr/>
          </p:nvSpPr>
          <p:spPr bwMode="auto">
            <a:xfrm>
              <a:off x="1776" y="960"/>
              <a:ext cx="2544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26" name="Text Box 32"/>
            <p:cNvSpPr txBox="1">
              <a:spLocks noChangeArrowheads="1"/>
            </p:cNvSpPr>
            <p:nvPr/>
          </p:nvSpPr>
          <p:spPr bwMode="auto">
            <a:xfrm>
              <a:off x="4032" y="976"/>
              <a:ext cx="272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667"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1327" name="Line 33"/>
            <p:cNvSpPr>
              <a:spLocks noChangeShapeType="1"/>
            </p:cNvSpPr>
            <p:nvPr/>
          </p:nvSpPr>
          <p:spPr bwMode="auto">
            <a:xfrm flipH="1">
              <a:off x="1776" y="1344"/>
              <a:ext cx="2496" cy="48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333"/>
            </a:p>
          </p:txBody>
        </p:sp>
      </p:grp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2397125" y="1038490"/>
            <a:ext cx="4180417" cy="3279510"/>
            <a:chOff x="1140" y="652"/>
            <a:chExt cx="3160" cy="2479"/>
          </a:xfrm>
        </p:grpSpPr>
        <p:sp>
          <p:nvSpPr>
            <p:cNvPr id="11310" name="Line 35"/>
            <p:cNvSpPr>
              <a:spLocks noChangeShapeType="1"/>
            </p:cNvSpPr>
            <p:nvPr/>
          </p:nvSpPr>
          <p:spPr bwMode="auto">
            <a:xfrm flipV="1">
              <a:off x="1140" y="1900"/>
              <a:ext cx="316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pSp>
          <p:nvGrpSpPr>
            <p:cNvPr id="11311" name="Group 36"/>
            <p:cNvGrpSpPr>
              <a:grpSpLocks/>
            </p:cNvGrpSpPr>
            <p:nvPr/>
          </p:nvGrpSpPr>
          <p:grpSpPr bwMode="auto">
            <a:xfrm>
              <a:off x="1140" y="652"/>
              <a:ext cx="3159" cy="2479"/>
              <a:chOff x="1140" y="652"/>
              <a:chExt cx="3159" cy="2479"/>
            </a:xfrm>
          </p:grpSpPr>
          <p:grpSp>
            <p:nvGrpSpPr>
              <p:cNvPr id="11312" name="Group 37"/>
              <p:cNvGrpSpPr>
                <a:grpSpLocks/>
              </p:cNvGrpSpPr>
              <p:nvPr/>
            </p:nvGrpSpPr>
            <p:grpSpPr bwMode="auto">
              <a:xfrm>
                <a:off x="1621" y="652"/>
                <a:ext cx="2678" cy="2479"/>
                <a:chOff x="1621" y="652"/>
                <a:chExt cx="2678" cy="2479"/>
              </a:xfrm>
            </p:grpSpPr>
            <p:sp>
              <p:nvSpPr>
                <p:cNvPr id="11322" name="Rectangle 38"/>
                <p:cNvSpPr>
                  <a:spLocks noChangeArrowheads="1"/>
                </p:cNvSpPr>
                <p:nvPr/>
              </p:nvSpPr>
              <p:spPr bwMode="auto">
                <a:xfrm>
                  <a:off x="4213" y="652"/>
                  <a:ext cx="86" cy="2479"/>
                </a:xfrm>
                <a:prstGeom prst="rect">
                  <a:avLst/>
                </a:prstGeom>
                <a:gradFill rotWithShape="0">
                  <a:gsLst>
                    <a:gs pos="0">
                      <a:srgbClr val="00765E"/>
                    </a:gs>
                    <a:gs pos="50000">
                      <a:srgbClr val="00FFCC"/>
                    </a:gs>
                    <a:gs pos="100000">
                      <a:srgbClr val="00765E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1323" name="Oval 39"/>
                <p:cNvSpPr>
                  <a:spLocks noChangeArrowheads="1"/>
                </p:cNvSpPr>
                <p:nvPr/>
              </p:nvSpPr>
              <p:spPr bwMode="auto">
                <a:xfrm>
                  <a:off x="1621" y="940"/>
                  <a:ext cx="240" cy="201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185E"/>
                    </a:gs>
                    <a:gs pos="50000">
                      <a:srgbClr val="FF33CC"/>
                    </a:gs>
                    <a:gs pos="100000">
                      <a:srgbClr val="76185E"/>
                    </a:gs>
                  </a:gsLst>
                  <a:lin ang="0" scaled="1"/>
                </a:gradFill>
                <a:ln w="28575">
                  <a:solidFill>
                    <a:srgbClr val="99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13" name="Group 40"/>
              <p:cNvGrpSpPr>
                <a:grpSpLocks/>
              </p:cNvGrpSpPr>
              <p:nvPr/>
            </p:nvGrpSpPr>
            <p:grpSpPr bwMode="auto">
              <a:xfrm>
                <a:off x="1140" y="760"/>
                <a:ext cx="1" cy="2268"/>
                <a:chOff x="1140" y="760"/>
                <a:chExt cx="1" cy="2268"/>
              </a:xfrm>
            </p:grpSpPr>
            <p:sp>
              <p:nvSpPr>
                <p:cNvPr id="11314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40" y="760"/>
                  <a:ext cx="1" cy="352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15" name="Line 42"/>
                <p:cNvSpPr>
                  <a:spLocks noChangeShapeType="1"/>
                </p:cNvSpPr>
                <p:nvPr/>
              </p:nvSpPr>
              <p:spPr bwMode="auto">
                <a:xfrm>
                  <a:off x="1140" y="1243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16" name="Line 43"/>
                <p:cNvSpPr>
                  <a:spLocks noChangeShapeType="1"/>
                </p:cNvSpPr>
                <p:nvPr/>
              </p:nvSpPr>
              <p:spPr bwMode="auto">
                <a:xfrm>
                  <a:off x="1140" y="1481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17" name="Line 44"/>
                <p:cNvSpPr>
                  <a:spLocks noChangeShapeType="1"/>
                </p:cNvSpPr>
                <p:nvPr/>
              </p:nvSpPr>
              <p:spPr bwMode="auto">
                <a:xfrm>
                  <a:off x="1140" y="1719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18" name="Line 45"/>
                <p:cNvSpPr>
                  <a:spLocks noChangeShapeType="1"/>
                </p:cNvSpPr>
                <p:nvPr/>
              </p:nvSpPr>
              <p:spPr bwMode="auto">
                <a:xfrm>
                  <a:off x="1140" y="1957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19" name="Line 46"/>
                <p:cNvSpPr>
                  <a:spLocks noChangeShapeType="1"/>
                </p:cNvSpPr>
                <p:nvPr/>
              </p:nvSpPr>
              <p:spPr bwMode="auto">
                <a:xfrm>
                  <a:off x="1140" y="2195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20" name="Line 47"/>
                <p:cNvSpPr>
                  <a:spLocks noChangeShapeType="1"/>
                </p:cNvSpPr>
                <p:nvPr/>
              </p:nvSpPr>
              <p:spPr bwMode="auto">
                <a:xfrm>
                  <a:off x="1140" y="2433"/>
                  <a:ext cx="0" cy="119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11321" name="Line 48"/>
                <p:cNvSpPr>
                  <a:spLocks noChangeShapeType="1"/>
                </p:cNvSpPr>
                <p:nvPr/>
              </p:nvSpPr>
              <p:spPr bwMode="auto">
                <a:xfrm>
                  <a:off x="1140" y="2671"/>
                  <a:ext cx="1" cy="357"/>
                </a:xfrm>
                <a:prstGeom prst="line">
                  <a:avLst/>
                </a:prstGeom>
                <a:noFill/>
                <a:ln w="76200">
                  <a:solidFill>
                    <a:srgbClr val="00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</p:grpSp>
      </p:grpSp>
      <p:graphicFrame>
        <p:nvGraphicFramePr>
          <p:cNvPr id="16491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5520830"/>
              </p:ext>
            </p:extLst>
          </p:nvPr>
        </p:nvGraphicFramePr>
        <p:xfrm>
          <a:off x="1213282" y="4950462"/>
          <a:ext cx="1873250" cy="31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980965" imgH="104734" progId="Equation.3">
                  <p:embed/>
                </p:oleObj>
              </mc:Choice>
              <mc:Fallback>
                <p:oleObj name="公式" r:id="rId5" imgW="980965" imgH="104734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282" y="4950462"/>
                        <a:ext cx="1873250" cy="31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14" name="Text Box 50"/>
          <p:cNvSpPr txBox="1">
            <a:spLocks noChangeArrowheads="1"/>
          </p:cNvSpPr>
          <p:nvPr/>
        </p:nvSpPr>
        <p:spPr bwMode="auto">
          <a:xfrm>
            <a:off x="1195917" y="440718"/>
            <a:ext cx="35560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、多缝干涉条件</a:t>
            </a:r>
          </a:p>
        </p:txBody>
      </p:sp>
      <p:graphicFrame>
        <p:nvGraphicFramePr>
          <p:cNvPr id="16491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5956"/>
              </p:ext>
            </p:extLst>
          </p:nvPr>
        </p:nvGraphicFramePr>
        <p:xfrm>
          <a:off x="1191284" y="4138605"/>
          <a:ext cx="1294854" cy="811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23600" imgH="406080" progId="Equation.DSMT4">
                  <p:embed/>
                </p:oleObj>
              </mc:Choice>
              <mc:Fallback>
                <p:oleObj name="Equation" r:id="rId7" imgW="723600" imgH="40608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284" y="4138605"/>
                        <a:ext cx="1294854" cy="811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16" name="Rectangle 52"/>
          <p:cNvSpPr>
            <a:spLocks noChangeArrowheads="1"/>
          </p:cNvSpPr>
          <p:nvPr/>
        </p:nvSpPr>
        <p:spPr bwMode="auto">
          <a:xfrm>
            <a:off x="5334000" y="2286000"/>
            <a:ext cx="2667000" cy="3238500"/>
          </a:xfrm>
          <a:prstGeom prst="rect">
            <a:avLst/>
          </a:prstGeom>
          <a:solidFill>
            <a:srgbClr val="0032D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2667">
              <a:latin typeface="Times New Roman" panose="02020603050405020304" pitchFamily="18" charset="0"/>
            </a:endParaRPr>
          </a:p>
        </p:txBody>
      </p:sp>
      <p:grpSp>
        <p:nvGrpSpPr>
          <p:cNvPr id="12" name="Group 89"/>
          <p:cNvGrpSpPr>
            <a:grpSpLocks/>
          </p:cNvGrpSpPr>
          <p:nvPr/>
        </p:nvGrpSpPr>
        <p:grpSpPr bwMode="auto">
          <a:xfrm>
            <a:off x="6492875" y="2756994"/>
            <a:ext cx="1333500" cy="312208"/>
            <a:chOff x="4332" y="2155"/>
            <a:chExt cx="1008" cy="236"/>
          </a:xfrm>
        </p:grpSpPr>
        <p:sp>
          <p:nvSpPr>
            <p:cNvPr id="11308" name="Line 54"/>
            <p:cNvSpPr>
              <a:spLocks noChangeShapeType="1"/>
            </p:cNvSpPr>
            <p:nvPr/>
          </p:nvSpPr>
          <p:spPr bwMode="auto">
            <a:xfrm>
              <a:off x="4332" y="2387"/>
              <a:ext cx="1008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1309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2584960"/>
                </p:ext>
              </p:extLst>
            </p:nvPr>
          </p:nvGraphicFramePr>
          <p:xfrm>
            <a:off x="4568" y="2155"/>
            <a:ext cx="15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61965" imgH="238081" progId="Equation.3">
                    <p:embed/>
                  </p:oleObj>
                </mc:Choice>
                <mc:Fallback>
                  <p:oleObj name="公式" r:id="rId9" imgW="161965" imgH="238081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8" y="2155"/>
                          <a:ext cx="156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56"/>
          <p:cNvGrpSpPr>
            <a:grpSpLocks/>
          </p:cNvGrpSpPr>
          <p:nvPr/>
        </p:nvGrpSpPr>
        <p:grpSpPr bwMode="auto">
          <a:xfrm>
            <a:off x="5524500" y="3048000"/>
            <a:ext cx="837407" cy="952500"/>
            <a:chOff x="3600" y="2208"/>
            <a:chExt cx="633" cy="720"/>
          </a:xfrm>
        </p:grpSpPr>
        <p:sp>
          <p:nvSpPr>
            <p:cNvPr id="11303" name="Line 57"/>
            <p:cNvSpPr>
              <a:spLocks noChangeShapeType="1"/>
            </p:cNvSpPr>
            <p:nvPr/>
          </p:nvSpPr>
          <p:spPr bwMode="auto">
            <a:xfrm flipH="1">
              <a:off x="3610" y="2208"/>
              <a:ext cx="623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04" name="Line 58"/>
            <p:cNvSpPr>
              <a:spLocks noChangeShapeType="1"/>
            </p:cNvSpPr>
            <p:nvPr/>
          </p:nvSpPr>
          <p:spPr bwMode="auto">
            <a:xfrm flipH="1">
              <a:off x="3600" y="2928"/>
              <a:ext cx="624" cy="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64923" name="Text Box 59"/>
            <p:cNvSpPr txBox="1">
              <a:spLocks noChangeArrowheads="1"/>
            </p:cNvSpPr>
            <p:nvPr/>
          </p:nvSpPr>
          <p:spPr bwMode="auto">
            <a:xfrm>
              <a:off x="3630" y="2400"/>
              <a:ext cx="284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667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</a:p>
          </p:txBody>
        </p:sp>
        <p:sp>
          <p:nvSpPr>
            <p:cNvPr id="11306" name="Line 60"/>
            <p:cNvSpPr>
              <a:spLocks noChangeShapeType="1"/>
            </p:cNvSpPr>
            <p:nvPr/>
          </p:nvSpPr>
          <p:spPr bwMode="auto">
            <a:xfrm flipV="1">
              <a:off x="3774" y="2208"/>
              <a:ext cx="0" cy="24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307" name="Line 61"/>
            <p:cNvSpPr>
              <a:spLocks noChangeShapeType="1"/>
            </p:cNvSpPr>
            <p:nvPr/>
          </p:nvSpPr>
          <p:spPr bwMode="auto">
            <a:xfrm>
              <a:off x="3774" y="2736"/>
              <a:ext cx="0" cy="19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164926" name="Text Box 62"/>
          <p:cNvSpPr txBox="1">
            <a:spLocks noChangeArrowheads="1"/>
          </p:cNvSpPr>
          <p:nvPr/>
        </p:nvSpPr>
        <p:spPr bwMode="auto">
          <a:xfrm>
            <a:off x="6794500" y="3644636"/>
            <a:ext cx="431528" cy="50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667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</a:t>
            </a:r>
          </a:p>
        </p:txBody>
      </p:sp>
      <p:grpSp>
        <p:nvGrpSpPr>
          <p:cNvPr id="14" name="Group 63"/>
          <p:cNvGrpSpPr>
            <a:grpSpLocks/>
          </p:cNvGrpSpPr>
          <p:nvPr/>
        </p:nvGrpSpPr>
        <p:grpSpPr bwMode="auto">
          <a:xfrm>
            <a:off x="6413500" y="2349500"/>
            <a:ext cx="63500" cy="3111500"/>
            <a:chOff x="2304" y="624"/>
            <a:chExt cx="48" cy="2352"/>
          </a:xfrm>
        </p:grpSpPr>
        <p:sp>
          <p:nvSpPr>
            <p:cNvPr id="11299" name="Rectangle 64"/>
            <p:cNvSpPr>
              <a:spLocks noChangeArrowheads="1"/>
            </p:cNvSpPr>
            <p:nvPr/>
          </p:nvSpPr>
          <p:spPr bwMode="auto">
            <a:xfrm>
              <a:off x="2304" y="1344"/>
              <a:ext cx="48" cy="336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1300" name="Rectangle 65"/>
            <p:cNvSpPr>
              <a:spLocks noChangeArrowheads="1"/>
            </p:cNvSpPr>
            <p:nvPr/>
          </p:nvSpPr>
          <p:spPr bwMode="auto">
            <a:xfrm>
              <a:off x="2304" y="624"/>
              <a:ext cx="48" cy="34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1301" name="Rectangle 66"/>
            <p:cNvSpPr>
              <a:spLocks noChangeArrowheads="1"/>
            </p:cNvSpPr>
            <p:nvPr/>
          </p:nvSpPr>
          <p:spPr bwMode="auto">
            <a:xfrm>
              <a:off x="2304" y="2677"/>
              <a:ext cx="48" cy="299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1302" name="Rectangle 67"/>
            <p:cNvSpPr>
              <a:spLocks noChangeArrowheads="1"/>
            </p:cNvSpPr>
            <p:nvPr/>
          </p:nvSpPr>
          <p:spPr bwMode="auto">
            <a:xfrm>
              <a:off x="2304" y="2016"/>
              <a:ext cx="48" cy="336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64932" name="Object 68"/>
          <p:cNvGraphicFramePr>
            <a:graphicFrameLocks noChangeAspect="1"/>
          </p:cNvGraphicFramePr>
          <p:nvPr/>
        </p:nvGraphicFramePr>
        <p:xfrm>
          <a:off x="6469063" y="3366824"/>
          <a:ext cx="203729" cy="271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61965" imgH="238081" progId="Equation.3">
                  <p:embed/>
                </p:oleObj>
              </mc:Choice>
              <mc:Fallback>
                <p:oleObj name="公式" r:id="rId11" imgW="161965" imgH="238081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063" y="3366824"/>
                        <a:ext cx="203729" cy="2711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944" name="Line 80"/>
          <p:cNvSpPr>
            <a:spLocks noChangeShapeType="1"/>
          </p:cNvSpPr>
          <p:nvPr/>
        </p:nvSpPr>
        <p:spPr bwMode="auto">
          <a:xfrm>
            <a:off x="6413500" y="3048000"/>
            <a:ext cx="444500" cy="6985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18" name="Group 82"/>
          <p:cNvGrpSpPr>
            <a:grpSpLocks/>
          </p:cNvGrpSpPr>
          <p:nvPr/>
        </p:nvGrpSpPr>
        <p:grpSpPr bwMode="auto">
          <a:xfrm>
            <a:off x="6078815" y="2730500"/>
            <a:ext cx="449792" cy="2407709"/>
            <a:chOff x="4019" y="1968"/>
            <a:chExt cx="340" cy="1820"/>
          </a:xfrm>
        </p:grpSpPr>
        <p:grpSp>
          <p:nvGrpSpPr>
            <p:cNvPr id="11286" name="Group 83"/>
            <p:cNvGrpSpPr>
              <a:grpSpLocks/>
            </p:cNvGrpSpPr>
            <p:nvPr/>
          </p:nvGrpSpPr>
          <p:grpSpPr bwMode="auto">
            <a:xfrm>
              <a:off x="4032" y="1968"/>
              <a:ext cx="327" cy="1148"/>
              <a:chOff x="3936" y="1968"/>
              <a:chExt cx="327" cy="1148"/>
            </a:xfrm>
          </p:grpSpPr>
          <p:sp>
            <p:nvSpPr>
              <p:cNvPr id="164948" name="Text Box 84"/>
              <p:cNvSpPr txBox="1">
                <a:spLocks noChangeArrowheads="1"/>
              </p:cNvSpPr>
              <p:nvPr/>
            </p:nvSpPr>
            <p:spPr bwMode="auto">
              <a:xfrm>
                <a:off x="3936" y="2736"/>
                <a:ext cx="312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667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B</a:t>
                </a:r>
              </a:p>
            </p:txBody>
          </p:sp>
          <p:sp>
            <p:nvSpPr>
              <p:cNvPr id="164949" name="Text Box 85"/>
              <p:cNvSpPr txBox="1">
                <a:spLocks noChangeArrowheads="1"/>
              </p:cNvSpPr>
              <p:nvPr/>
            </p:nvSpPr>
            <p:spPr bwMode="auto">
              <a:xfrm>
                <a:off x="3937" y="1968"/>
                <a:ext cx="326" cy="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zh-CN" sz="2667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</a:p>
            </p:txBody>
          </p:sp>
        </p:grpSp>
        <p:sp>
          <p:nvSpPr>
            <p:cNvPr id="164950" name="Text Box 86"/>
            <p:cNvSpPr txBox="1">
              <a:spLocks noChangeArrowheads="1"/>
            </p:cNvSpPr>
            <p:nvPr/>
          </p:nvSpPr>
          <p:spPr bwMode="auto">
            <a:xfrm>
              <a:off x="4019" y="3408"/>
              <a:ext cx="326" cy="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667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</a:t>
              </a:r>
            </a:p>
          </p:txBody>
        </p:sp>
      </p:grpSp>
      <p:sp>
        <p:nvSpPr>
          <p:cNvPr id="164951" name="Rectangle 87"/>
          <p:cNvSpPr>
            <a:spLocks noChangeArrowheads="1"/>
          </p:cNvSpPr>
          <p:nvPr/>
        </p:nvSpPr>
        <p:spPr bwMode="auto">
          <a:xfrm>
            <a:off x="6794500" y="4524375"/>
            <a:ext cx="412292" cy="502766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667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</a:p>
        </p:txBody>
      </p:sp>
      <p:graphicFrame>
        <p:nvGraphicFramePr>
          <p:cNvPr id="88" name="Object 51">
            <a:extLst>
              <a:ext uri="{FF2B5EF4-FFF2-40B4-BE49-F238E27FC236}">
                <a16:creationId xmlns:a16="http://schemas.microsoft.com/office/drawing/2014/main" id="{9E9707DB-25FC-42C6-914D-752286E6E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42463"/>
              </p:ext>
            </p:extLst>
          </p:nvPr>
        </p:nvGraphicFramePr>
        <p:xfrm>
          <a:off x="2464139" y="4143375"/>
          <a:ext cx="1444692" cy="81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799920" imgH="406080" progId="Equation.DSMT4">
                  <p:embed/>
                </p:oleObj>
              </mc:Choice>
              <mc:Fallback>
                <p:oleObj name="Equation" r:id="rId13" imgW="799920" imgH="406080" progId="Equation.DSMT4">
                  <p:embed/>
                  <p:pic>
                    <p:nvPicPr>
                      <p:cNvPr id="164915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4139" y="4143375"/>
                        <a:ext cx="1444692" cy="818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1" name="组合 90">
            <a:extLst>
              <a:ext uri="{FF2B5EF4-FFF2-40B4-BE49-F238E27FC236}">
                <a16:creationId xmlns:a16="http://schemas.microsoft.com/office/drawing/2014/main" id="{E20D4A54-A0B2-494F-8D82-6D6638A067E6}"/>
              </a:ext>
            </a:extLst>
          </p:cNvPr>
          <p:cNvGrpSpPr/>
          <p:nvPr/>
        </p:nvGrpSpPr>
        <p:grpSpPr>
          <a:xfrm>
            <a:off x="6424084" y="2219627"/>
            <a:ext cx="1435688" cy="1778000"/>
            <a:chOff x="6781800" y="2667000"/>
            <a:chExt cx="1722826" cy="2133600"/>
          </a:xfrm>
        </p:grpSpPr>
        <p:sp>
          <p:nvSpPr>
            <p:cNvPr id="92" name="Line 71">
              <a:extLst>
                <a:ext uri="{FF2B5EF4-FFF2-40B4-BE49-F238E27FC236}">
                  <a16:creationId xmlns:a16="http://schemas.microsoft.com/office/drawing/2014/main" id="{7A8F86BC-70FD-4191-A3FD-8A955747B6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2819400"/>
              <a:ext cx="1371600" cy="83820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93" name="Line 72">
              <a:extLst>
                <a:ext uri="{FF2B5EF4-FFF2-40B4-BE49-F238E27FC236}">
                  <a16:creationId xmlns:a16="http://schemas.microsoft.com/office/drawing/2014/main" id="{04BDB742-2CD5-4E28-8174-E642531BFC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3962400"/>
              <a:ext cx="1371600" cy="83820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94" name="Rectangle 74">
              <a:extLst>
                <a:ext uri="{FF2B5EF4-FFF2-40B4-BE49-F238E27FC236}">
                  <a16:creationId xmlns:a16="http://schemas.microsoft.com/office/drawing/2014/main" id="{C4BB272C-C6FF-4BF1-8295-6FE7987A2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2667000"/>
              <a:ext cx="427426" cy="60331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667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1</a:t>
              </a:r>
            </a:p>
          </p:txBody>
        </p:sp>
        <p:sp>
          <p:nvSpPr>
            <p:cNvPr id="95" name="Rectangle 75">
              <a:extLst>
                <a:ext uri="{FF2B5EF4-FFF2-40B4-BE49-F238E27FC236}">
                  <a16:creationId xmlns:a16="http://schemas.microsoft.com/office/drawing/2014/main" id="{509A3B3C-564C-4618-9600-C5BD495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3657600"/>
              <a:ext cx="427426" cy="60331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667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sp>
        <p:nvSpPr>
          <p:cNvPr id="90" name="矩形 89">
            <a:extLst>
              <a:ext uri="{FF2B5EF4-FFF2-40B4-BE49-F238E27FC236}">
                <a16:creationId xmlns:a16="http://schemas.microsoft.com/office/drawing/2014/main" id="{51D80673-49CE-4038-93DF-2DADB668F48B}"/>
              </a:ext>
            </a:extLst>
          </p:cNvPr>
          <p:cNvSpPr/>
          <p:nvPr/>
        </p:nvSpPr>
        <p:spPr bwMode="auto">
          <a:xfrm>
            <a:off x="5465620" y="4513308"/>
            <a:ext cx="2340260" cy="939891"/>
          </a:xfrm>
          <a:prstGeom prst="rect">
            <a:avLst/>
          </a:prstGeom>
          <a:solidFill>
            <a:srgbClr val="0032D0"/>
          </a:solidFill>
          <a:ln w="9525" cap="flat" cmpd="sng" algn="ctr">
            <a:solidFill>
              <a:srgbClr val="0032D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eaLnBrk="1" hangingPunct="1"/>
            <a:endParaRPr lang="zh-CN" altLang="en-US" sz="2333" dirty="0">
              <a:ea typeface="黑体" pitchFamily="2" charset="-122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C8FCB22B-AFDB-47C1-AAB2-35A71F110C68}"/>
              </a:ext>
            </a:extLst>
          </p:cNvPr>
          <p:cNvGrpSpPr/>
          <p:nvPr/>
        </p:nvGrpSpPr>
        <p:grpSpPr>
          <a:xfrm>
            <a:off x="6437630" y="3918252"/>
            <a:ext cx="1435688" cy="952500"/>
            <a:chOff x="6781800" y="4724400"/>
            <a:chExt cx="1722826" cy="1143000"/>
          </a:xfrm>
        </p:grpSpPr>
        <p:sp>
          <p:nvSpPr>
            <p:cNvPr id="97" name="Line 73">
              <a:extLst>
                <a:ext uri="{FF2B5EF4-FFF2-40B4-BE49-F238E27FC236}">
                  <a16:creationId xmlns:a16="http://schemas.microsoft.com/office/drawing/2014/main" id="{D75C43F7-2C86-4966-94AB-87FD35925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1800" y="5029200"/>
              <a:ext cx="1371600" cy="83820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98" name="Rectangle 76">
              <a:extLst>
                <a:ext uri="{FF2B5EF4-FFF2-40B4-BE49-F238E27FC236}">
                  <a16:creationId xmlns:a16="http://schemas.microsoft.com/office/drawing/2014/main" id="{5454A4DD-00E0-44FF-A548-C5E3D8B53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4724400"/>
              <a:ext cx="427426" cy="60331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667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</a:p>
          </p:txBody>
        </p:sp>
      </p:grpSp>
      <p:sp>
        <p:nvSpPr>
          <p:cNvPr id="164945" name="Line 81"/>
          <p:cNvSpPr>
            <a:spLocks noChangeShapeType="1"/>
          </p:cNvSpPr>
          <p:nvPr/>
        </p:nvSpPr>
        <p:spPr bwMode="auto">
          <a:xfrm rot="21480000" flipV="1">
            <a:off x="6413500" y="3730625"/>
            <a:ext cx="444500" cy="2540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17" name="Group 77"/>
          <p:cNvGrpSpPr>
            <a:grpSpLocks/>
          </p:cNvGrpSpPr>
          <p:nvPr/>
        </p:nvGrpSpPr>
        <p:grpSpPr bwMode="auto">
          <a:xfrm>
            <a:off x="6413500" y="3984625"/>
            <a:ext cx="444500" cy="889000"/>
            <a:chOff x="4224" y="2976"/>
            <a:chExt cx="336" cy="672"/>
          </a:xfrm>
        </p:grpSpPr>
        <p:sp>
          <p:nvSpPr>
            <p:cNvPr id="11290" name="Line 78"/>
            <p:cNvSpPr>
              <a:spLocks noChangeShapeType="1"/>
            </p:cNvSpPr>
            <p:nvPr/>
          </p:nvSpPr>
          <p:spPr bwMode="auto">
            <a:xfrm>
              <a:off x="4224" y="2976"/>
              <a:ext cx="336" cy="48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291" name="Line 79"/>
            <p:cNvSpPr>
              <a:spLocks noChangeShapeType="1"/>
            </p:cNvSpPr>
            <p:nvPr/>
          </p:nvSpPr>
          <p:spPr bwMode="auto">
            <a:xfrm flipV="1">
              <a:off x="4224" y="3456"/>
              <a:ext cx="336" cy="192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4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4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4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4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14" grpId="0" autoUpdateAnimBg="0"/>
      <p:bldP spid="164916" grpId="0" animBg="1" autoUpdateAnimBg="0"/>
      <p:bldP spid="164926" grpId="0" autoUpdateAnimBg="0"/>
      <p:bldP spid="164944" grpId="0" animBg="1"/>
      <p:bldP spid="164951" grpId="0" build="p" autoUpdateAnimBg="0" advAuto="0"/>
      <p:bldP spid="90" grpId="0" animBg="1"/>
      <p:bldP spid="90" grpId="1" animBg="1"/>
      <p:bldP spid="16494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E005E86-1611-E1D3-F52E-D5152F91DF40}"/>
              </a:ext>
            </a:extLst>
          </p:cNvPr>
          <p:cNvCxnSpPr/>
          <p:nvPr/>
        </p:nvCxnSpPr>
        <p:spPr>
          <a:xfrm>
            <a:off x="2071670" y="3103545"/>
            <a:ext cx="600000" cy="0"/>
          </a:xfrm>
          <a:prstGeom prst="line">
            <a:avLst/>
          </a:prstGeom>
          <a:ln w="2222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D7524A-C2FC-DD32-6C64-C67E0795EA45}"/>
              </a:ext>
            </a:extLst>
          </p:cNvPr>
          <p:cNvCxnSpPr/>
          <p:nvPr/>
        </p:nvCxnSpPr>
        <p:spPr>
          <a:xfrm rot="19800000">
            <a:off x="2629854" y="2953213"/>
            <a:ext cx="600000" cy="0"/>
          </a:xfrm>
          <a:prstGeom prst="line">
            <a:avLst/>
          </a:prstGeom>
          <a:ln w="2222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DA19660-01FC-94B9-A8F6-9E5040DE14BD}"/>
              </a:ext>
            </a:extLst>
          </p:cNvPr>
          <p:cNvCxnSpPr/>
          <p:nvPr/>
        </p:nvCxnSpPr>
        <p:spPr>
          <a:xfrm rot="18000000">
            <a:off x="3034046" y="2539049"/>
            <a:ext cx="600000" cy="0"/>
          </a:xfrm>
          <a:prstGeom prst="line">
            <a:avLst/>
          </a:prstGeom>
          <a:ln w="2222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0D3727F-5E51-94EF-40DA-FFF43FBFCB05}"/>
              </a:ext>
            </a:extLst>
          </p:cNvPr>
          <p:cNvCxnSpPr/>
          <p:nvPr/>
        </p:nvCxnSpPr>
        <p:spPr>
          <a:xfrm rot="16200000">
            <a:off x="3180053" y="1984131"/>
            <a:ext cx="600000" cy="0"/>
          </a:xfrm>
          <a:prstGeom prst="line">
            <a:avLst/>
          </a:prstGeom>
          <a:ln w="2222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A8F0843-F3D6-DE39-1CE7-10A3BA8B60A5}"/>
              </a:ext>
            </a:extLst>
          </p:cNvPr>
          <p:cNvCxnSpPr/>
          <p:nvPr/>
        </p:nvCxnSpPr>
        <p:spPr>
          <a:xfrm rot="14400000">
            <a:off x="3031043" y="1433889"/>
            <a:ext cx="600000" cy="0"/>
          </a:xfrm>
          <a:prstGeom prst="line">
            <a:avLst/>
          </a:prstGeom>
          <a:ln w="22225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DA9C57-8886-D6EB-C2CF-13E564836C55}"/>
              </a:ext>
            </a:extLst>
          </p:cNvPr>
          <p:cNvCxnSpPr/>
          <p:nvPr/>
        </p:nvCxnSpPr>
        <p:spPr>
          <a:xfrm>
            <a:off x="2669629" y="3108837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6FF1746-2B35-FD3C-8B55-259AD1E01959}"/>
              </a:ext>
            </a:extLst>
          </p:cNvPr>
          <p:cNvCxnSpPr/>
          <p:nvPr/>
        </p:nvCxnSpPr>
        <p:spPr>
          <a:xfrm rot="19800000">
            <a:off x="3149841" y="2686832"/>
            <a:ext cx="4802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B200358-8D68-FC9E-0F61-D7FCC5F0BE31}"/>
              </a:ext>
            </a:extLst>
          </p:cNvPr>
          <p:cNvCxnSpPr/>
          <p:nvPr/>
        </p:nvCxnSpPr>
        <p:spPr>
          <a:xfrm rot="18000000">
            <a:off x="3360528" y="2082025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996E9E1-525C-C994-47FC-160C4B6A5C46}"/>
              </a:ext>
            </a:extLst>
          </p:cNvPr>
          <p:cNvCxnSpPr/>
          <p:nvPr/>
        </p:nvCxnSpPr>
        <p:spPr>
          <a:xfrm rot="16200000">
            <a:off x="3245234" y="1452681"/>
            <a:ext cx="4802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126">
            <a:extLst>
              <a:ext uri="{FF2B5EF4-FFF2-40B4-BE49-F238E27FC236}">
                <a16:creationId xmlns:a16="http://schemas.microsoft.com/office/drawing/2014/main" id="{AACE6C38-9FCC-10EF-E6F1-8F3CB988ADA0}"/>
              </a:ext>
            </a:extLst>
          </p:cNvPr>
          <p:cNvGrpSpPr/>
          <p:nvPr/>
        </p:nvGrpSpPr>
        <p:grpSpPr>
          <a:xfrm>
            <a:off x="2886588" y="2882099"/>
            <a:ext cx="360376" cy="270000"/>
            <a:chOff x="2763819" y="3334702"/>
            <a:chExt cx="432451" cy="324000"/>
          </a:xfrm>
        </p:grpSpPr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BE35A534-A784-9F99-CBF5-60344E467241}"/>
                </a:ext>
              </a:extLst>
            </p:cNvPr>
            <p:cNvSpPr/>
            <p:nvPr/>
          </p:nvSpPr>
          <p:spPr bwMode="auto">
            <a:xfrm>
              <a:off x="2763819" y="3470365"/>
              <a:ext cx="23791" cy="114006"/>
            </a:xfrm>
            <a:custGeom>
              <a:avLst/>
              <a:gdLst>
                <a:gd name="T0" fmla="*/ 2147483647 w 15"/>
                <a:gd name="T1" fmla="*/ 0 h 119"/>
                <a:gd name="T2" fmla="*/ 2147483647 w 15"/>
                <a:gd name="T3" fmla="*/ 2147483647 h 119"/>
                <a:gd name="T4" fmla="*/ 0 w 15"/>
                <a:gd name="T5" fmla="*/ 2147483647 h 119"/>
                <a:gd name="T6" fmla="*/ 0 60000 65536"/>
                <a:gd name="T7" fmla="*/ 0 60000 65536"/>
                <a:gd name="T8" fmla="*/ 0 60000 65536"/>
                <a:gd name="T9" fmla="*/ 0 w 15"/>
                <a:gd name="T10" fmla="*/ 0 h 119"/>
                <a:gd name="T11" fmla="*/ 15 w 15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" h="119">
                  <a:moveTo>
                    <a:pt x="3" y="0"/>
                  </a:moveTo>
                  <a:cubicBezTo>
                    <a:pt x="5" y="10"/>
                    <a:pt x="15" y="41"/>
                    <a:pt x="15" y="61"/>
                  </a:cubicBezTo>
                  <a:cubicBezTo>
                    <a:pt x="15" y="81"/>
                    <a:pt x="3" y="107"/>
                    <a:pt x="0" y="119"/>
                  </a:cubicBezTo>
                </a:path>
              </a:pathLst>
            </a:custGeom>
            <a:noFill/>
            <a:ln w="22225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45" name="对象 44">
              <a:extLst>
                <a:ext uri="{FF2B5EF4-FFF2-40B4-BE49-F238E27FC236}">
                  <a16:creationId xmlns:a16="http://schemas.microsoft.com/office/drawing/2014/main" id="{EBDCB6DD-94E9-8689-2D43-5F1B489299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31770" y="3334702"/>
            <a:ext cx="364500" cy="32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5486400" imgH="4876800" progId="Equation.DSMT4">
                    <p:embed/>
                  </p:oleObj>
                </mc:Choice>
                <mc:Fallback>
                  <p:oleObj name="Equation" r:id="rId3" imgW="5486400" imgH="4876800" progId="Equation.DSMT4">
                    <p:embed/>
                    <p:pic>
                      <p:nvPicPr>
                        <p:cNvPr id="45" name="对象 44">
                          <a:extLst>
                            <a:ext uri="{FF2B5EF4-FFF2-40B4-BE49-F238E27FC236}">
                              <a16:creationId xmlns:a16="http://schemas.microsoft.com/office/drawing/2014/main" id="{EBDCB6DD-94E9-8689-2D43-5F1B4892991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831770" y="3334702"/>
                          <a:ext cx="364500" cy="324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组合 125">
            <a:extLst>
              <a:ext uri="{FF2B5EF4-FFF2-40B4-BE49-F238E27FC236}">
                <a16:creationId xmlns:a16="http://schemas.microsoft.com/office/drawing/2014/main" id="{5D8E6695-012D-0648-0DBC-55B8ED8D3BA7}"/>
              </a:ext>
            </a:extLst>
          </p:cNvPr>
          <p:cNvGrpSpPr/>
          <p:nvPr/>
        </p:nvGrpSpPr>
        <p:grpSpPr>
          <a:xfrm>
            <a:off x="3314748" y="2357426"/>
            <a:ext cx="364278" cy="330722"/>
            <a:chOff x="3163943" y="2786058"/>
            <a:chExt cx="437133" cy="396866"/>
          </a:xfrm>
        </p:grpSpPr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08E375BD-009C-5C06-5502-DB6E6F6AFD7E}"/>
                </a:ext>
              </a:extLst>
            </p:cNvPr>
            <p:cNvSpPr/>
            <p:nvPr/>
          </p:nvSpPr>
          <p:spPr bwMode="auto">
            <a:xfrm>
              <a:off x="3163943" y="3074542"/>
              <a:ext cx="65727" cy="108382"/>
            </a:xfrm>
            <a:custGeom>
              <a:avLst/>
              <a:gdLst>
                <a:gd name="T0" fmla="*/ 0 w 10000"/>
                <a:gd name="T1" fmla="*/ 0 h 10000"/>
                <a:gd name="T2" fmla="*/ 2147483647 w 10000"/>
                <a:gd name="T3" fmla="*/ 2147483647 h 10000"/>
                <a:gd name="T4" fmla="*/ 0 60000 65536"/>
                <a:gd name="T5" fmla="*/ 0 60000 65536"/>
                <a:gd name="T6" fmla="*/ 0 w 10000"/>
                <a:gd name="T7" fmla="*/ 0 h 10000"/>
                <a:gd name="T8" fmla="*/ 10000 w 10000"/>
                <a:gd name="T9" fmla="*/ 10000 h 1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00" h="10000">
                  <a:moveTo>
                    <a:pt x="0" y="0"/>
                  </a:moveTo>
                  <a:cubicBezTo>
                    <a:pt x="5942" y="1749"/>
                    <a:pt x="9276" y="6139"/>
                    <a:pt x="10000" y="10000"/>
                  </a:cubicBezTo>
                </a:path>
              </a:pathLst>
            </a:custGeom>
            <a:noFill/>
            <a:ln w="22225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48" name="Object 12">
              <a:extLst>
                <a:ext uri="{FF2B5EF4-FFF2-40B4-BE49-F238E27FC236}">
                  <a16:creationId xmlns:a16="http://schemas.microsoft.com/office/drawing/2014/main" id="{85EE80C0-271E-85A3-5F2A-654DD59B4B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7538" y="2786058"/>
            <a:ext cx="363538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5486400" imgH="4876800" progId="Equation.DSMT4">
                    <p:embed/>
                  </p:oleObj>
                </mc:Choice>
                <mc:Fallback>
                  <p:oleObj name="Equation" r:id="rId5" imgW="5486400" imgH="4876800" progId="Equation.DSMT4">
                    <p:embed/>
                    <p:pic>
                      <p:nvPicPr>
                        <p:cNvPr id="48" name="Object 12">
                          <a:extLst>
                            <a:ext uri="{FF2B5EF4-FFF2-40B4-BE49-F238E27FC236}">
                              <a16:creationId xmlns:a16="http://schemas.microsoft.com/office/drawing/2014/main" id="{85EE80C0-271E-85A3-5F2A-654DD59B4BE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37538" y="2786058"/>
                          <a:ext cx="363538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组合 124">
            <a:extLst>
              <a:ext uri="{FF2B5EF4-FFF2-40B4-BE49-F238E27FC236}">
                <a16:creationId xmlns:a16="http://schemas.microsoft.com/office/drawing/2014/main" id="{BA9064E2-AFA7-1D70-286F-28C0CB2D2DFF}"/>
              </a:ext>
            </a:extLst>
          </p:cNvPr>
          <p:cNvGrpSpPr/>
          <p:nvPr/>
        </p:nvGrpSpPr>
        <p:grpSpPr>
          <a:xfrm>
            <a:off x="3463394" y="1702580"/>
            <a:ext cx="302948" cy="401634"/>
            <a:chOff x="3270876" y="2127876"/>
            <a:chExt cx="363538" cy="481961"/>
          </a:xfrm>
        </p:grpSpPr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24A4D90-E611-1426-C9E2-BCDD56DED4D1}"/>
                </a:ext>
              </a:extLst>
            </p:cNvPr>
            <p:cNvSpPr/>
            <p:nvPr/>
          </p:nvSpPr>
          <p:spPr bwMode="auto">
            <a:xfrm>
              <a:off x="3305814" y="2559855"/>
              <a:ext cx="101925" cy="49982"/>
            </a:xfrm>
            <a:custGeom>
              <a:avLst/>
              <a:gdLst>
                <a:gd name="T0" fmla="*/ 0 w 10000"/>
                <a:gd name="T1" fmla="*/ 2147483647 h 10000"/>
                <a:gd name="T2" fmla="*/ 2147483647 w 10000"/>
                <a:gd name="T3" fmla="*/ 2147483647 h 10000"/>
                <a:gd name="T4" fmla="*/ 0 60000 65536"/>
                <a:gd name="T5" fmla="*/ 0 60000 65536"/>
                <a:gd name="T6" fmla="*/ 0 w 10000"/>
                <a:gd name="T7" fmla="*/ 0 h 10000"/>
                <a:gd name="T8" fmla="*/ 10000 w 10000"/>
                <a:gd name="T9" fmla="*/ 10000 h 100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00" h="10000">
                  <a:moveTo>
                    <a:pt x="0" y="146"/>
                  </a:moveTo>
                  <a:cubicBezTo>
                    <a:pt x="4579" y="-641"/>
                    <a:pt x="8785" y="1628"/>
                    <a:pt x="10000" y="10000"/>
                  </a:cubicBezTo>
                </a:path>
              </a:pathLst>
            </a:cu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51" name="Object 13">
              <a:extLst>
                <a:ext uri="{FF2B5EF4-FFF2-40B4-BE49-F238E27FC236}">
                  <a16:creationId xmlns:a16="http://schemas.microsoft.com/office/drawing/2014/main" id="{D8333814-CF5F-E69D-186C-59E070965CA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70876" y="2127876"/>
            <a:ext cx="363538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486400" imgH="4876800" progId="Equation.DSMT4">
                    <p:embed/>
                  </p:oleObj>
                </mc:Choice>
                <mc:Fallback>
                  <p:oleObj name="Equation" r:id="rId6" imgW="5486400" imgH="4876800" progId="Equation.DSMT4">
                    <p:embed/>
                    <p:pic>
                      <p:nvPicPr>
                        <p:cNvPr id="51" name="Object 13">
                          <a:extLst>
                            <a:ext uri="{FF2B5EF4-FFF2-40B4-BE49-F238E27FC236}">
                              <a16:creationId xmlns:a16="http://schemas.microsoft.com/office/drawing/2014/main" id="{D8333814-CF5F-E69D-186C-59E070965CA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70876" y="2127876"/>
                          <a:ext cx="363538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02F41592-C652-A134-7538-AD5D829E3A9B}"/>
              </a:ext>
            </a:extLst>
          </p:cNvPr>
          <p:cNvGrpSpPr/>
          <p:nvPr/>
        </p:nvGrpSpPr>
        <p:grpSpPr>
          <a:xfrm>
            <a:off x="3230556" y="1131082"/>
            <a:ext cx="302948" cy="371210"/>
            <a:chOff x="2985124" y="1556372"/>
            <a:chExt cx="363538" cy="445452"/>
          </a:xfrm>
        </p:grpSpPr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63022A0E-7AE4-E507-29C3-9AD88630561C}"/>
                </a:ext>
              </a:extLst>
            </p:cNvPr>
            <p:cNvSpPr/>
            <p:nvPr/>
          </p:nvSpPr>
          <p:spPr bwMode="auto">
            <a:xfrm>
              <a:off x="3180097" y="1976129"/>
              <a:ext cx="101925" cy="25695"/>
            </a:xfrm>
            <a:custGeom>
              <a:avLst/>
              <a:gdLst>
                <a:gd name="T0" fmla="*/ 0 w 10000"/>
                <a:gd name="T1" fmla="*/ 2147483647 h 13714"/>
                <a:gd name="T2" fmla="*/ 2147483647 w 10000"/>
                <a:gd name="T3" fmla="*/ 2147483647 h 13714"/>
                <a:gd name="T4" fmla="*/ 0 60000 65536"/>
                <a:gd name="T5" fmla="*/ 0 60000 65536"/>
                <a:gd name="T6" fmla="*/ 0 w 10000"/>
                <a:gd name="T7" fmla="*/ 0 h 13714"/>
                <a:gd name="T8" fmla="*/ 10000 w 10000"/>
                <a:gd name="T9" fmla="*/ 13714 h 137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00" h="13714">
                  <a:moveTo>
                    <a:pt x="0" y="13714"/>
                  </a:moveTo>
                  <a:cubicBezTo>
                    <a:pt x="4579" y="-2650"/>
                    <a:pt x="6542" y="-4744"/>
                    <a:pt x="10000" y="9454"/>
                  </a:cubicBezTo>
                </a:path>
              </a:pathLst>
            </a:cu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54" name="Object 14">
              <a:extLst>
                <a:ext uri="{FF2B5EF4-FFF2-40B4-BE49-F238E27FC236}">
                  <a16:creationId xmlns:a16="http://schemas.microsoft.com/office/drawing/2014/main" id="{13D5BD2C-808D-91E4-0576-1324793E7A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5124" y="1556372"/>
            <a:ext cx="363538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486400" imgH="4876800" progId="Equation.DSMT4">
                    <p:embed/>
                  </p:oleObj>
                </mc:Choice>
                <mc:Fallback>
                  <p:oleObj name="Equation" r:id="rId7" imgW="5486400" imgH="4876800" progId="Equation.DSMT4">
                    <p:embed/>
                    <p:pic>
                      <p:nvPicPr>
                        <p:cNvPr id="54" name="Object 14">
                          <a:extLst>
                            <a:ext uri="{FF2B5EF4-FFF2-40B4-BE49-F238E27FC236}">
                              <a16:creationId xmlns:a16="http://schemas.microsoft.com/office/drawing/2014/main" id="{13D5BD2C-808D-91E4-0576-1324793E7A3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985124" y="1556372"/>
                          <a:ext cx="363538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75AB89A-99D0-439C-C0B1-9AD36F0864F7}"/>
              </a:ext>
            </a:extLst>
          </p:cNvPr>
          <p:cNvCxnSpPr/>
          <p:nvPr/>
        </p:nvCxnSpPr>
        <p:spPr>
          <a:xfrm rot="5400000" flipH="1" flipV="1">
            <a:off x="1674799" y="1575573"/>
            <a:ext cx="1928814" cy="1127133"/>
          </a:xfrm>
          <a:prstGeom prst="line">
            <a:avLst/>
          </a:prstGeom>
          <a:ln w="19050">
            <a:solidFill>
              <a:srgbClr val="0000FF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对象 25">
            <a:extLst>
              <a:ext uri="{FF2B5EF4-FFF2-40B4-BE49-F238E27FC236}">
                <a16:creationId xmlns:a16="http://schemas.microsoft.com/office/drawing/2014/main" id="{489E4E45-AD46-97CD-C0E4-43E9BE1975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0346" y="2149121"/>
          <a:ext cx="1141678" cy="339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459200" imgH="4267200" progId="Equation.DSMT4">
                  <p:embed/>
                </p:oleObj>
              </mc:Choice>
              <mc:Fallback>
                <p:oleObj name="Equation" r:id="rId8" imgW="16459200" imgH="4267200" progId="Equation.DSMT4">
                  <p:embed/>
                  <p:pic>
                    <p:nvPicPr>
                      <p:cNvPr id="56" name="对象 25">
                        <a:extLst>
                          <a:ext uri="{FF2B5EF4-FFF2-40B4-BE49-F238E27FC236}">
                            <a16:creationId xmlns:a16="http://schemas.microsoft.com/office/drawing/2014/main" id="{489E4E45-AD46-97CD-C0E4-43E9BE19758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80346" y="2149121"/>
                        <a:ext cx="1141678" cy="33998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29">
            <a:extLst>
              <a:ext uri="{FF2B5EF4-FFF2-40B4-BE49-F238E27FC236}">
                <a16:creationId xmlns:a16="http://schemas.microsoft.com/office/drawing/2014/main" id="{0186D1E3-F96B-061D-57B2-44D9607389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2763" y="1227047"/>
          <a:ext cx="1264708" cy="728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7068800" imgH="9448800" progId="Equation.DSMT4">
                  <p:embed/>
                </p:oleObj>
              </mc:Choice>
              <mc:Fallback>
                <p:oleObj name="Equation" r:id="rId10" imgW="17068800" imgH="9448800" progId="Equation.DSMT4">
                  <p:embed/>
                  <p:pic>
                    <p:nvPicPr>
                      <p:cNvPr id="57" name="对象 29">
                        <a:extLst>
                          <a:ext uri="{FF2B5EF4-FFF2-40B4-BE49-F238E27FC236}">
                            <a16:creationId xmlns:a16="http://schemas.microsoft.com/office/drawing/2014/main" id="{0186D1E3-F96B-061D-57B2-44D96073895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2763" y="1227047"/>
                        <a:ext cx="1264708" cy="72892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 Box 35">
            <a:extLst>
              <a:ext uri="{FF2B5EF4-FFF2-40B4-BE49-F238E27FC236}">
                <a16:creationId xmlns:a16="http://schemas.microsoft.com/office/drawing/2014/main" id="{567E7903-10E1-4889-70F5-C03C66267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278" y="539729"/>
            <a:ext cx="2586439" cy="4513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333" i="0" dirty="0">
                <a:ea typeface="黑体" panose="02010609060101010101" pitchFamily="49" charset="-122"/>
                <a:cs typeface="Times New Roman" panose="02020603050405020304" pitchFamily="18" charset="0"/>
              </a:rPr>
              <a:t>多缝干涉</a:t>
            </a:r>
          </a:p>
        </p:txBody>
      </p:sp>
      <p:sp>
        <p:nvSpPr>
          <p:cNvPr id="61" name="Text Box 35">
            <a:extLst>
              <a:ext uri="{FF2B5EF4-FFF2-40B4-BE49-F238E27FC236}">
                <a16:creationId xmlns:a16="http://schemas.microsoft.com/office/drawing/2014/main" id="{AC7AEDA2-FF3D-2439-702F-90C96704F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6" y="533466"/>
            <a:ext cx="4129058" cy="4513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333" i="0" dirty="0">
                <a:ea typeface="黑体" panose="02010609060101010101" pitchFamily="49" charset="-122"/>
                <a:cs typeface="Times New Roman" panose="02020603050405020304" pitchFamily="18" charset="0"/>
              </a:rPr>
              <a:t>—— 5</a:t>
            </a:r>
            <a:r>
              <a:rPr lang="zh-CN" altLang="en-US" sz="2333" i="0" dirty="0">
                <a:ea typeface="黑体" panose="02010609060101010101" pitchFamily="49" charset="-122"/>
                <a:cs typeface="Times New Roman" panose="02020603050405020304" pitchFamily="18" charset="0"/>
              </a:rPr>
              <a:t>缝干涉 </a:t>
            </a:r>
            <a:r>
              <a:rPr lang="en-US" altLang="zh-CN" sz="2333" i="0" dirty="0">
                <a:ea typeface="黑体" panose="02010609060101010101" pitchFamily="49" charset="-122"/>
                <a:cs typeface="Times New Roman" panose="02020603050405020304" pitchFamily="18" charset="0"/>
              </a:rPr>
              <a:t>( </a:t>
            </a:r>
            <a:r>
              <a:rPr lang="en-US" altLang="zh-CN" sz="2333" dirty="0"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333" i="0" dirty="0">
                <a:ea typeface="黑体" panose="02010609060101010101" pitchFamily="49" charset="-122"/>
                <a:cs typeface="Times New Roman" panose="02020603050405020304" pitchFamily="18" charset="0"/>
              </a:rPr>
              <a:t> = 5 )</a:t>
            </a:r>
            <a:endParaRPr lang="zh-CN" altLang="en-US" sz="2333" i="0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33">
            <a:extLst>
              <a:ext uri="{FF2B5EF4-FFF2-40B4-BE49-F238E27FC236}">
                <a16:creationId xmlns:a16="http://schemas.microsoft.com/office/drawing/2014/main" id="{702E8CC0-BBC5-4BA1-30C3-8DACFC0661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2015" y="981582"/>
          <a:ext cx="479598" cy="43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64880" imgH="203040" progId="Equation.DSMT4">
                  <p:embed/>
                </p:oleObj>
              </mc:Choice>
              <mc:Fallback>
                <p:oleObj name="Equation" r:id="rId12" imgW="164880" imgH="203040" progId="Equation.DSMT4">
                  <p:embed/>
                  <p:pic>
                    <p:nvPicPr>
                      <p:cNvPr id="62" name="Object 33">
                        <a:extLst>
                          <a:ext uri="{FF2B5EF4-FFF2-40B4-BE49-F238E27FC236}">
                            <a16:creationId xmlns:a16="http://schemas.microsoft.com/office/drawing/2014/main" id="{702E8CC0-BBC5-4BA1-30C3-8DACFC0661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015" y="981582"/>
                        <a:ext cx="479598" cy="43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5B60486A-259D-3C8B-64CC-03DD3A83742C}"/>
              </a:ext>
            </a:extLst>
          </p:cNvPr>
          <p:cNvCxnSpPr/>
          <p:nvPr/>
        </p:nvCxnSpPr>
        <p:spPr>
          <a:xfrm>
            <a:off x="1686702" y="4475305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1AB354-408C-9703-779F-2D6F65CBAF15}"/>
              </a:ext>
            </a:extLst>
          </p:cNvPr>
          <p:cNvCxnSpPr/>
          <p:nvPr/>
        </p:nvCxnSpPr>
        <p:spPr>
          <a:xfrm>
            <a:off x="2166921" y="4475305"/>
            <a:ext cx="480219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FB931A8F-BFEE-22BB-6637-7EA0824A0528}"/>
              </a:ext>
            </a:extLst>
          </p:cNvPr>
          <p:cNvCxnSpPr/>
          <p:nvPr/>
        </p:nvCxnSpPr>
        <p:spPr>
          <a:xfrm>
            <a:off x="2647139" y="4475305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4EF7BB0A-CA4F-CB44-BABE-4E2C571BA600}"/>
              </a:ext>
            </a:extLst>
          </p:cNvPr>
          <p:cNvCxnSpPr/>
          <p:nvPr/>
        </p:nvCxnSpPr>
        <p:spPr>
          <a:xfrm>
            <a:off x="3127358" y="4475305"/>
            <a:ext cx="480219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336811B2-0B9A-BD30-CDE7-7925E8899FCF}"/>
              </a:ext>
            </a:extLst>
          </p:cNvPr>
          <p:cNvCxnSpPr/>
          <p:nvPr/>
        </p:nvCxnSpPr>
        <p:spPr>
          <a:xfrm>
            <a:off x="3607577" y="4475305"/>
            <a:ext cx="478896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6C90BB5-C7EF-AEBA-2CC9-4CFE99A1454F}"/>
              </a:ext>
            </a:extLst>
          </p:cNvPr>
          <p:cNvCxnSpPr/>
          <p:nvPr/>
        </p:nvCxnSpPr>
        <p:spPr>
          <a:xfrm>
            <a:off x="1686702" y="4177647"/>
            <a:ext cx="2399771" cy="0"/>
          </a:xfrm>
          <a:prstGeom prst="line">
            <a:avLst/>
          </a:prstGeom>
          <a:ln w="19050">
            <a:solidFill>
              <a:schemeClr val="accent6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33">
            <a:extLst>
              <a:ext uri="{FF2B5EF4-FFF2-40B4-BE49-F238E27FC236}">
                <a16:creationId xmlns:a16="http://schemas.microsoft.com/office/drawing/2014/main" id="{E03C0731-3AA1-8C6D-0F96-550F2B5C6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3962" y="3698274"/>
          <a:ext cx="479598" cy="43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64880" imgH="203040" progId="Equation.DSMT4">
                  <p:embed/>
                </p:oleObj>
              </mc:Choice>
              <mc:Fallback>
                <p:oleObj name="Equation" r:id="rId14" imgW="164880" imgH="203040" progId="Equation.DSMT4">
                  <p:embed/>
                  <p:pic>
                    <p:nvPicPr>
                      <p:cNvPr id="66" name="Object 33">
                        <a:extLst>
                          <a:ext uri="{FF2B5EF4-FFF2-40B4-BE49-F238E27FC236}">
                            <a16:creationId xmlns:a16="http://schemas.microsoft.com/office/drawing/2014/main" id="{E03C0731-3AA1-8C6D-0F96-550F2B5C6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3962" y="3698274"/>
                        <a:ext cx="479598" cy="4347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96">
            <a:extLst>
              <a:ext uri="{FF2B5EF4-FFF2-40B4-BE49-F238E27FC236}">
                <a16:creationId xmlns:a16="http://schemas.microsoft.com/office/drawing/2014/main" id="{8E5593BE-7382-ACD9-ABF4-95A841D55C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3847" y="1422474"/>
          <a:ext cx="914136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887200" imgH="4267200" progId="Equation.DSMT4">
                  <p:embed/>
                </p:oleObj>
              </mc:Choice>
              <mc:Fallback>
                <p:oleObj name="Equation" r:id="rId15" imgW="11887200" imgH="4267200" progId="Equation.DSMT4">
                  <p:embed/>
                  <p:pic>
                    <p:nvPicPr>
                      <p:cNvPr id="67" name="Object 96">
                        <a:extLst>
                          <a:ext uri="{FF2B5EF4-FFF2-40B4-BE49-F238E27FC236}">
                            <a16:creationId xmlns:a16="http://schemas.microsoft.com/office/drawing/2014/main" id="{8E5593BE-7382-ACD9-ABF4-95A841D55CD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43847" y="1422474"/>
                        <a:ext cx="914136" cy="3413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70">
            <a:extLst>
              <a:ext uri="{FF2B5EF4-FFF2-40B4-BE49-F238E27FC236}">
                <a16:creationId xmlns:a16="http://schemas.microsoft.com/office/drawing/2014/main" id="{1489BB89-CA10-79FA-A90F-5B93AA8791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29351" y="2171515"/>
          <a:ext cx="699823" cy="329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0363200" imgH="4267200" progId="Equation.DSMT4">
                  <p:embed/>
                </p:oleObj>
              </mc:Choice>
              <mc:Fallback>
                <p:oleObj name="Equation" r:id="rId17" imgW="10363200" imgH="4267200" progId="Equation.DSMT4">
                  <p:embed/>
                  <p:pic>
                    <p:nvPicPr>
                      <p:cNvPr id="68" name="对象 70">
                        <a:extLst>
                          <a:ext uri="{FF2B5EF4-FFF2-40B4-BE49-F238E27FC236}">
                            <a16:creationId xmlns:a16="http://schemas.microsoft.com/office/drawing/2014/main" id="{1489BB89-CA10-79FA-A90F-5B93AA8791A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29351" y="2171515"/>
                        <a:ext cx="699823" cy="32940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5">
            <a:extLst>
              <a:ext uri="{FF2B5EF4-FFF2-40B4-BE49-F238E27FC236}">
                <a16:creationId xmlns:a16="http://schemas.microsoft.com/office/drawing/2014/main" id="{A73CD219-89F9-F1E0-04B7-D19C12D68C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17584" y="2153939"/>
          <a:ext cx="1292489" cy="390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6764000" imgH="4876800" progId="Equation.DSMT4">
                  <p:embed/>
                </p:oleObj>
              </mc:Choice>
              <mc:Fallback>
                <p:oleObj name="Equation" r:id="rId19" imgW="16764000" imgH="4876800" progId="Equation.DSMT4">
                  <p:embed/>
                  <p:pic>
                    <p:nvPicPr>
                      <p:cNvPr id="69" name="Object 5">
                        <a:extLst>
                          <a:ext uri="{FF2B5EF4-FFF2-40B4-BE49-F238E27FC236}">
                            <a16:creationId xmlns:a16="http://schemas.microsoft.com/office/drawing/2014/main" id="{A73CD219-89F9-F1E0-04B7-D19C12D68C6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17584" y="2153939"/>
                        <a:ext cx="1292489" cy="39026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6">
            <a:extLst>
              <a:ext uri="{FF2B5EF4-FFF2-40B4-BE49-F238E27FC236}">
                <a16:creationId xmlns:a16="http://schemas.microsoft.com/office/drawing/2014/main" id="{98D7D7B6-8F8E-ACF4-6B81-7664F3E18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616" y="2571604"/>
            <a:ext cx="2316427" cy="45134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333" dirty="0">
                <a:ea typeface="黑体" panose="0201060906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333">
                <a:latin typeface="黑体" panose="02010609060101010101" pitchFamily="2" charset="-122"/>
                <a:ea typeface="黑体" panose="02010609060101010101" pitchFamily="2" charset="-122"/>
              </a:rPr>
              <a:t>光栅方程</a:t>
            </a:r>
            <a:endParaRPr lang="zh-CN" altLang="en-US" sz="2333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1" name="圆角矩形 159">
            <a:extLst>
              <a:ext uri="{FF2B5EF4-FFF2-40B4-BE49-F238E27FC236}">
                <a16:creationId xmlns:a16="http://schemas.microsoft.com/office/drawing/2014/main" id="{C9DD8747-244A-CE3E-5DB2-3646F3D78C8A}"/>
              </a:ext>
            </a:extLst>
          </p:cNvPr>
          <p:cNvSpPr/>
          <p:nvPr/>
        </p:nvSpPr>
        <p:spPr>
          <a:xfrm>
            <a:off x="4455962" y="1991603"/>
            <a:ext cx="3479271" cy="1139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2333"/>
          </a:p>
        </p:txBody>
      </p:sp>
      <p:sp>
        <p:nvSpPr>
          <p:cNvPr id="72" name="Text Box 122">
            <a:extLst>
              <a:ext uri="{FF2B5EF4-FFF2-40B4-BE49-F238E27FC236}">
                <a16:creationId xmlns:a16="http://schemas.microsoft.com/office/drawing/2014/main" id="{18C6132D-95DB-A4A2-CE47-1B2A1C9D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705" y="3371869"/>
            <a:ext cx="2819136" cy="4513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333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 主极大明纹</a:t>
            </a:r>
          </a:p>
        </p:txBody>
      </p:sp>
      <p:grpSp>
        <p:nvGrpSpPr>
          <p:cNvPr id="73" name="组合 4">
            <a:extLst>
              <a:ext uri="{FF2B5EF4-FFF2-40B4-BE49-F238E27FC236}">
                <a16:creationId xmlns:a16="http://schemas.microsoft.com/office/drawing/2014/main" id="{72CE43C4-B4F1-7256-2E8B-0395B13CFB3D}"/>
              </a:ext>
            </a:extLst>
          </p:cNvPr>
          <p:cNvGrpSpPr>
            <a:grpSpLocks/>
          </p:cNvGrpSpPr>
          <p:nvPr/>
        </p:nvGrpSpPr>
        <p:grpSpPr bwMode="auto">
          <a:xfrm>
            <a:off x="4849170" y="4038741"/>
            <a:ext cx="2334948" cy="451342"/>
            <a:chOff x="8892480" y="3068960"/>
            <a:chExt cx="2802232" cy="540933"/>
          </a:xfrm>
        </p:grpSpPr>
        <p:sp>
          <p:nvSpPr>
            <p:cNvPr id="74" name="TextBox 2">
              <a:extLst>
                <a:ext uri="{FF2B5EF4-FFF2-40B4-BE49-F238E27FC236}">
                  <a16:creationId xmlns:a16="http://schemas.microsoft.com/office/drawing/2014/main" id="{08B1E7F7-7548-1B0E-FED5-48AA40CF5F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92480" y="3068960"/>
              <a:ext cx="2088233" cy="540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333" dirty="0">
                  <a:latin typeface="黑体" panose="02010609060101010101" pitchFamily="49" charset="-122"/>
                </a:rPr>
                <a:t>合振幅：</a:t>
              </a:r>
            </a:p>
          </p:txBody>
        </p:sp>
        <p:graphicFrame>
          <p:nvGraphicFramePr>
            <p:cNvPr id="75" name="对象 3">
              <a:extLst>
                <a:ext uri="{FF2B5EF4-FFF2-40B4-BE49-F238E27FC236}">
                  <a16:creationId xmlns:a16="http://schemas.microsoft.com/office/drawing/2014/main" id="{176E7B50-0C61-7FA9-F6E3-46806DA997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266712" y="3088180"/>
            <a:ext cx="1428000" cy="50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647700" imgH="228600" progId="Equation.DSMT4">
                    <p:embed/>
                  </p:oleObj>
                </mc:Choice>
                <mc:Fallback>
                  <p:oleObj name="Equation" r:id="rId21" imgW="647700" imgH="228600" progId="Equation.DSMT4">
                    <p:embed/>
                    <p:pic>
                      <p:nvPicPr>
                        <p:cNvPr id="75" name="对象 3">
                          <a:extLst>
                            <a:ext uri="{FF2B5EF4-FFF2-40B4-BE49-F238E27FC236}">
                              <a16:creationId xmlns:a16="http://schemas.microsoft.com/office/drawing/2014/main" id="{176E7B50-0C61-7FA9-F6E3-46806DA997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66712" y="3088180"/>
                          <a:ext cx="1428000" cy="504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" name="对象 75">
            <a:extLst>
              <a:ext uri="{FF2B5EF4-FFF2-40B4-BE49-F238E27FC236}">
                <a16:creationId xmlns:a16="http://schemas.microsoft.com/office/drawing/2014/main" id="{76AE69C6-FF2C-FF32-C500-B6C731618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4801" y="4556489"/>
          <a:ext cx="1088760" cy="49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58720" imgH="241200" progId="Equation.DSMT4">
                  <p:embed/>
                </p:oleObj>
              </mc:Choice>
              <mc:Fallback>
                <p:oleObj name="Equation" r:id="rId23" imgW="558720" imgH="241200" progId="Equation.DSMT4">
                  <p:embed/>
                  <p:pic>
                    <p:nvPicPr>
                      <p:cNvPr id="76" name="对象 75">
                        <a:extLst>
                          <a:ext uri="{FF2B5EF4-FFF2-40B4-BE49-F238E27FC236}">
                            <a16:creationId xmlns:a16="http://schemas.microsoft.com/office/drawing/2014/main" id="{76AE69C6-FF2C-FF32-C500-B6C731618C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801" y="4556489"/>
                        <a:ext cx="1088760" cy="4947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52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70" grpId="0" build="p" autoUpdateAnimBg="0"/>
      <p:bldP spid="71" grpId="0" animBg="1"/>
      <p:bldP spid="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2">
            <a:extLst>
              <a:ext uri="{FF2B5EF4-FFF2-40B4-BE49-F238E27FC236}">
                <a16:creationId xmlns:a16="http://schemas.microsoft.com/office/drawing/2014/main" id="{6A665FD1-8BBE-5C30-B850-B6E12CA6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776" y="447834"/>
            <a:ext cx="2819136" cy="4513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333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 暗纹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97B92E-2203-3938-3FB8-0797C56021B8}"/>
              </a:ext>
            </a:extLst>
          </p:cNvPr>
          <p:cNvCxnSpPr/>
          <p:nvPr/>
        </p:nvCxnSpPr>
        <p:spPr>
          <a:xfrm>
            <a:off x="2577958" y="4438350"/>
            <a:ext cx="899583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59EFFF9-7A5E-3556-BD58-0C76F6C1A98C}"/>
              </a:ext>
            </a:extLst>
          </p:cNvPr>
          <p:cNvCxnSpPr/>
          <p:nvPr/>
        </p:nvCxnSpPr>
        <p:spPr>
          <a:xfrm rot="17280000">
            <a:off x="3151442" y="3999803"/>
            <a:ext cx="900906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9B5BACB-FEB4-7E1A-2C9F-D2EC31195EB8}"/>
              </a:ext>
            </a:extLst>
          </p:cNvPr>
          <p:cNvCxnSpPr/>
          <p:nvPr/>
        </p:nvCxnSpPr>
        <p:spPr>
          <a:xfrm rot="12960000">
            <a:off x="2925884" y="3339006"/>
            <a:ext cx="899583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109E04E-A865-BCF3-F997-807255F52547}"/>
              </a:ext>
            </a:extLst>
          </p:cNvPr>
          <p:cNvCxnSpPr/>
          <p:nvPr/>
        </p:nvCxnSpPr>
        <p:spPr>
          <a:xfrm rot="8640000">
            <a:off x="2202249" y="3346943"/>
            <a:ext cx="899583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C9206A-904C-D2AE-D1B3-6E649B5C6404}"/>
              </a:ext>
            </a:extLst>
          </p:cNvPr>
          <p:cNvCxnSpPr/>
          <p:nvPr/>
        </p:nvCxnSpPr>
        <p:spPr>
          <a:xfrm>
            <a:off x="3492093" y="4451579"/>
            <a:ext cx="48021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AD2D959-0FD5-2D83-9A64-77D922D8259F}"/>
              </a:ext>
            </a:extLst>
          </p:cNvPr>
          <p:cNvCxnSpPr/>
          <p:nvPr/>
        </p:nvCxnSpPr>
        <p:spPr>
          <a:xfrm rot="17280000">
            <a:off x="3576098" y="3383324"/>
            <a:ext cx="480219" cy="0"/>
          </a:xfrm>
          <a:prstGeom prst="line">
            <a:avLst/>
          </a:prstGeom>
          <a:ln w="254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874475F-FAB7-B372-B4E0-1CF7EF74C7DB}"/>
              </a:ext>
            </a:extLst>
          </p:cNvPr>
          <p:cNvCxnSpPr/>
          <p:nvPr/>
        </p:nvCxnSpPr>
        <p:spPr>
          <a:xfrm rot="12960000">
            <a:off x="2591187" y="2947423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B5FFAF7-D21E-1A0B-34D5-3BE4AF9B64EF}"/>
              </a:ext>
            </a:extLst>
          </p:cNvPr>
          <p:cNvCxnSpPr/>
          <p:nvPr/>
        </p:nvCxnSpPr>
        <p:spPr>
          <a:xfrm rot="8640000">
            <a:off x="1842416" y="3755725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A4B9F42-8DE5-A7B9-FAFC-448F03B99811}"/>
              </a:ext>
            </a:extLst>
          </p:cNvPr>
          <p:cNvGrpSpPr/>
          <p:nvPr/>
        </p:nvGrpSpPr>
        <p:grpSpPr>
          <a:xfrm>
            <a:off x="2444343" y="3570517"/>
            <a:ext cx="295011" cy="1349375"/>
            <a:chOff x="2310326" y="2345809"/>
            <a:chExt cx="354013" cy="1619250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4C7A48C4-0945-23FF-93DE-4C6D6E0DA0FB}"/>
                </a:ext>
              </a:extLst>
            </p:cNvPr>
            <p:cNvCxnSpPr/>
            <p:nvPr/>
          </p:nvCxnSpPr>
          <p:spPr>
            <a:xfrm rot="4320000">
              <a:off x="1770576" y="2885559"/>
              <a:ext cx="1079500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F3E8B619-B1DB-6493-6F0E-5336ADB24963}"/>
                </a:ext>
              </a:extLst>
            </p:cNvPr>
            <p:cNvCxnSpPr/>
            <p:nvPr/>
          </p:nvCxnSpPr>
          <p:spPr>
            <a:xfrm>
              <a:off x="2477014" y="3403084"/>
              <a:ext cx="187325" cy="561975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椭圆 45">
            <a:extLst>
              <a:ext uri="{FF2B5EF4-FFF2-40B4-BE49-F238E27FC236}">
                <a16:creationId xmlns:a16="http://schemas.microsoft.com/office/drawing/2014/main" id="{13B38C34-2D09-BBFA-F237-0C4B92A1E0E9}"/>
              </a:ext>
            </a:extLst>
          </p:cNvPr>
          <p:cNvSpPr/>
          <p:nvPr/>
        </p:nvSpPr>
        <p:spPr>
          <a:xfrm>
            <a:off x="2539767" y="4390898"/>
            <a:ext cx="90000" cy="90000"/>
          </a:xfrm>
          <a:prstGeom prst="ellipse">
            <a:avLst/>
          </a:prstGeom>
          <a:solidFill>
            <a:srgbClr val="0000FF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333"/>
          </a:p>
        </p:txBody>
      </p:sp>
      <p:grpSp>
        <p:nvGrpSpPr>
          <p:cNvPr id="47" name="组合 69">
            <a:extLst>
              <a:ext uri="{FF2B5EF4-FFF2-40B4-BE49-F238E27FC236}">
                <a16:creationId xmlns:a16="http://schemas.microsoft.com/office/drawing/2014/main" id="{4C163B24-CAAA-22A1-6558-95A6CA555414}"/>
              </a:ext>
            </a:extLst>
          </p:cNvPr>
          <p:cNvGrpSpPr/>
          <p:nvPr/>
        </p:nvGrpSpPr>
        <p:grpSpPr>
          <a:xfrm>
            <a:off x="2617042" y="4473176"/>
            <a:ext cx="383282" cy="269875"/>
            <a:chOff x="2517566" y="3429000"/>
            <a:chExt cx="459938" cy="323850"/>
          </a:xfrm>
        </p:grpSpPr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82DA80B-E29F-72E7-9365-7F4CD5276046}"/>
                </a:ext>
              </a:extLst>
            </p:cNvPr>
            <p:cNvSpPr/>
            <p:nvPr/>
          </p:nvSpPr>
          <p:spPr bwMode="auto">
            <a:xfrm rot="8460000">
              <a:off x="2517566" y="3446703"/>
              <a:ext cx="164966" cy="47113"/>
            </a:xfrm>
            <a:custGeom>
              <a:avLst/>
              <a:gdLst>
                <a:gd name="T0" fmla="*/ 0 w 11455"/>
                <a:gd name="T1" fmla="*/ 2147483647 h 18002"/>
                <a:gd name="T2" fmla="*/ 2147483647 w 11455"/>
                <a:gd name="T3" fmla="*/ 2147483647 h 18002"/>
                <a:gd name="T4" fmla="*/ 0 60000 65536"/>
                <a:gd name="T5" fmla="*/ 0 60000 65536"/>
                <a:gd name="T6" fmla="*/ 0 w 11455"/>
                <a:gd name="T7" fmla="*/ 0 h 18002"/>
                <a:gd name="T8" fmla="*/ 11455 w 11455"/>
                <a:gd name="T9" fmla="*/ 18002 h 180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455" h="18002">
                  <a:moveTo>
                    <a:pt x="0" y="18002"/>
                  </a:moveTo>
                  <a:cubicBezTo>
                    <a:pt x="3301" y="-1237"/>
                    <a:pt x="7023" y="-4860"/>
                    <a:pt x="11455" y="619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49" name="Object 5">
              <a:extLst>
                <a:ext uri="{FF2B5EF4-FFF2-40B4-BE49-F238E27FC236}">
                  <a16:creationId xmlns:a16="http://schemas.microsoft.com/office/drawing/2014/main" id="{48A8A497-89E2-1B07-4CE6-F9F1C8EFCE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12379" y="3429000"/>
            <a:ext cx="3651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486400" imgH="4876800" progId="Equation.DSMT4">
                    <p:embed/>
                  </p:oleObj>
                </mc:Choice>
                <mc:Fallback>
                  <p:oleObj name="Equation" r:id="rId2" imgW="5486400" imgH="4876800" progId="Equation.DSMT4">
                    <p:embed/>
                    <p:pic>
                      <p:nvPicPr>
                        <p:cNvPr id="49" name="Object 5">
                          <a:extLst>
                            <a:ext uri="{FF2B5EF4-FFF2-40B4-BE49-F238E27FC236}">
                              <a16:creationId xmlns:a16="http://schemas.microsoft.com/office/drawing/2014/main" id="{48A8A497-89E2-1B07-4CE6-F9F1C8EFCE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612379" y="3429000"/>
                          <a:ext cx="36512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70">
            <a:extLst>
              <a:ext uri="{FF2B5EF4-FFF2-40B4-BE49-F238E27FC236}">
                <a16:creationId xmlns:a16="http://schemas.microsoft.com/office/drawing/2014/main" id="{3E33776E-B2C8-9525-1957-C8B93A7D869B}"/>
              </a:ext>
            </a:extLst>
          </p:cNvPr>
          <p:cNvGrpSpPr/>
          <p:nvPr/>
        </p:nvGrpSpPr>
        <p:grpSpPr>
          <a:xfrm>
            <a:off x="3517228" y="4163613"/>
            <a:ext cx="461265" cy="274655"/>
            <a:chOff x="3597789" y="3057525"/>
            <a:chExt cx="553518" cy="329586"/>
          </a:xfrm>
        </p:grpSpPr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6E42A42F-C72A-67C3-0355-882F7C089030}"/>
                </a:ext>
              </a:extLst>
            </p:cNvPr>
            <p:cNvSpPr/>
            <p:nvPr/>
          </p:nvSpPr>
          <p:spPr bwMode="auto">
            <a:xfrm>
              <a:off x="3597789" y="3181628"/>
              <a:ext cx="128993" cy="205483"/>
            </a:xfrm>
            <a:custGeom>
              <a:avLst/>
              <a:gdLst>
                <a:gd name="T0" fmla="*/ 0 w 269971"/>
                <a:gd name="T1" fmla="*/ 0 h 18024"/>
                <a:gd name="T2" fmla="*/ 0 w 269971"/>
                <a:gd name="T3" fmla="*/ 2147483647 h 18024"/>
                <a:gd name="T4" fmla="*/ 0 60000 65536"/>
                <a:gd name="T5" fmla="*/ 0 60000 65536"/>
                <a:gd name="T6" fmla="*/ 0 w 269971"/>
                <a:gd name="T7" fmla="*/ 0 h 18024"/>
                <a:gd name="T8" fmla="*/ 269971 w 269971"/>
                <a:gd name="T9" fmla="*/ 18024 h 180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9971" h="18024">
                  <a:moveTo>
                    <a:pt x="0" y="0"/>
                  </a:moveTo>
                  <a:cubicBezTo>
                    <a:pt x="157983" y="4670"/>
                    <a:pt x="239975" y="11514"/>
                    <a:pt x="269971" y="18024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52" name="Object 6">
              <a:extLst>
                <a:ext uri="{FF2B5EF4-FFF2-40B4-BE49-F238E27FC236}">
                  <a16:creationId xmlns:a16="http://schemas.microsoft.com/office/drawing/2014/main" id="{DCB21C18-7CAE-03C6-BA9A-17057E5249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86182" y="3057525"/>
            <a:ext cx="36512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486400" imgH="4876800" progId="Equation.DSMT4">
                    <p:embed/>
                  </p:oleObj>
                </mc:Choice>
                <mc:Fallback>
                  <p:oleObj name="Equation" r:id="rId4" imgW="5486400" imgH="4876800" progId="Equation.DSMT4">
                    <p:embed/>
                    <p:pic>
                      <p:nvPicPr>
                        <p:cNvPr id="52" name="Object 6">
                          <a:extLst>
                            <a:ext uri="{FF2B5EF4-FFF2-40B4-BE49-F238E27FC236}">
                              <a16:creationId xmlns:a16="http://schemas.microsoft.com/office/drawing/2014/main" id="{DCB21C18-7CAE-03C6-BA9A-17057E5249C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86182" y="3057525"/>
                          <a:ext cx="365125" cy="32226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组合 73">
            <a:extLst>
              <a:ext uri="{FF2B5EF4-FFF2-40B4-BE49-F238E27FC236}">
                <a16:creationId xmlns:a16="http://schemas.microsoft.com/office/drawing/2014/main" id="{29E1ED26-C130-B171-D00E-86F2E025C4A2}"/>
              </a:ext>
            </a:extLst>
          </p:cNvPr>
          <p:cNvGrpSpPr/>
          <p:nvPr/>
        </p:nvGrpSpPr>
        <p:grpSpPr>
          <a:xfrm>
            <a:off x="2054168" y="3671203"/>
            <a:ext cx="304271" cy="332068"/>
            <a:chOff x="1842116" y="2466632"/>
            <a:chExt cx="365125" cy="398482"/>
          </a:xfrm>
        </p:grpSpPr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E0B0806C-B938-0EFA-47AF-F297DA288C68}"/>
                </a:ext>
              </a:extLst>
            </p:cNvPr>
            <p:cNvSpPr/>
            <p:nvPr/>
          </p:nvSpPr>
          <p:spPr bwMode="auto">
            <a:xfrm rot="10800000">
              <a:off x="2016573" y="2466632"/>
              <a:ext cx="160349" cy="57065"/>
            </a:xfrm>
            <a:custGeom>
              <a:avLst/>
              <a:gdLst>
                <a:gd name="T0" fmla="*/ 0 w 10000"/>
                <a:gd name="T1" fmla="*/ 2147483647 h 11535"/>
                <a:gd name="T2" fmla="*/ 2147483647 w 10000"/>
                <a:gd name="T3" fmla="*/ 2147483647 h 11535"/>
                <a:gd name="T4" fmla="*/ 0 60000 65536"/>
                <a:gd name="T5" fmla="*/ 0 60000 65536"/>
                <a:gd name="T6" fmla="*/ 0 w 10000"/>
                <a:gd name="T7" fmla="*/ 0 h 11535"/>
                <a:gd name="T8" fmla="*/ 10000 w 10000"/>
                <a:gd name="T9" fmla="*/ 11535 h 11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00" h="11535">
                  <a:moveTo>
                    <a:pt x="0" y="2101"/>
                  </a:moveTo>
                  <a:cubicBezTo>
                    <a:pt x="2911" y="-2160"/>
                    <a:pt x="7445" y="-384"/>
                    <a:pt x="10000" y="11535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55" name="Object 7">
              <a:extLst>
                <a:ext uri="{FF2B5EF4-FFF2-40B4-BE49-F238E27FC236}">
                  <a16:creationId xmlns:a16="http://schemas.microsoft.com/office/drawing/2014/main" id="{6B567C55-3225-7123-C2B4-1D3EBA7A30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42116" y="2541264"/>
            <a:ext cx="3651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486400" imgH="4876800" progId="Equation.DSMT4">
                    <p:embed/>
                  </p:oleObj>
                </mc:Choice>
                <mc:Fallback>
                  <p:oleObj name="Equation" r:id="rId6" imgW="5486400" imgH="4876800" progId="Equation.DSMT4">
                    <p:embed/>
                    <p:pic>
                      <p:nvPicPr>
                        <p:cNvPr id="55" name="Object 7">
                          <a:extLst>
                            <a:ext uri="{FF2B5EF4-FFF2-40B4-BE49-F238E27FC236}">
                              <a16:creationId xmlns:a16="http://schemas.microsoft.com/office/drawing/2014/main" id="{6B567C55-3225-7123-C2B4-1D3EBA7A309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42116" y="2541264"/>
                          <a:ext cx="36512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6" name="组合 72">
            <a:extLst>
              <a:ext uri="{FF2B5EF4-FFF2-40B4-BE49-F238E27FC236}">
                <a16:creationId xmlns:a16="http://schemas.microsoft.com/office/drawing/2014/main" id="{248F6F85-76B9-ABE2-D3B9-64B910E83440}"/>
              </a:ext>
            </a:extLst>
          </p:cNvPr>
          <p:cNvGrpSpPr/>
          <p:nvPr/>
        </p:nvGrpSpPr>
        <p:grpSpPr>
          <a:xfrm>
            <a:off x="2555821" y="2957103"/>
            <a:ext cx="391230" cy="269875"/>
            <a:chOff x="2444100" y="1609712"/>
            <a:chExt cx="469476" cy="323850"/>
          </a:xfrm>
        </p:grpSpPr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B48DCB59-1A15-5A13-6F6C-2252E33EE20C}"/>
                </a:ext>
              </a:extLst>
            </p:cNvPr>
            <p:cNvSpPr/>
            <p:nvPr/>
          </p:nvSpPr>
          <p:spPr bwMode="auto">
            <a:xfrm rot="12000000">
              <a:off x="2831549" y="1680439"/>
              <a:ext cx="82027" cy="136796"/>
            </a:xfrm>
            <a:custGeom>
              <a:avLst/>
              <a:gdLst>
                <a:gd name="T0" fmla="*/ 0 w 12502"/>
                <a:gd name="T1" fmla="*/ 0 h 12632"/>
                <a:gd name="T2" fmla="*/ 2147483647 w 12502"/>
                <a:gd name="T3" fmla="*/ 2147483647 h 12632"/>
                <a:gd name="T4" fmla="*/ 0 60000 65536"/>
                <a:gd name="T5" fmla="*/ 0 60000 65536"/>
                <a:gd name="T6" fmla="*/ 0 w 12502"/>
                <a:gd name="T7" fmla="*/ 0 h 12632"/>
                <a:gd name="T8" fmla="*/ 12502 w 12502"/>
                <a:gd name="T9" fmla="*/ 12632 h 126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502" h="12632">
                  <a:moveTo>
                    <a:pt x="0" y="0"/>
                  </a:moveTo>
                  <a:cubicBezTo>
                    <a:pt x="5942" y="1749"/>
                    <a:pt x="11778" y="8771"/>
                    <a:pt x="12502" y="1263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58" name="Object 8">
              <a:extLst>
                <a:ext uri="{FF2B5EF4-FFF2-40B4-BE49-F238E27FC236}">
                  <a16:creationId xmlns:a16="http://schemas.microsoft.com/office/drawing/2014/main" id="{67F4FB73-BD15-4DEA-B225-D606F26EE6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4100" y="1609712"/>
            <a:ext cx="3651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486400" imgH="4876800" progId="Equation.DSMT4">
                    <p:embed/>
                  </p:oleObj>
                </mc:Choice>
                <mc:Fallback>
                  <p:oleObj name="Equation" r:id="rId7" imgW="5486400" imgH="4876800" progId="Equation.DSMT4">
                    <p:embed/>
                    <p:pic>
                      <p:nvPicPr>
                        <p:cNvPr id="58" name="Object 8">
                          <a:extLst>
                            <a:ext uri="{FF2B5EF4-FFF2-40B4-BE49-F238E27FC236}">
                              <a16:creationId xmlns:a16="http://schemas.microsoft.com/office/drawing/2014/main" id="{67F4FB73-BD15-4DEA-B225-D606F26EE6C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444100" y="1609712"/>
                          <a:ext cx="36512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组合 71">
            <a:extLst>
              <a:ext uri="{FF2B5EF4-FFF2-40B4-BE49-F238E27FC236}">
                <a16:creationId xmlns:a16="http://schemas.microsoft.com/office/drawing/2014/main" id="{E06265F4-936C-4550-0964-33B3FDE6F1EF}"/>
              </a:ext>
            </a:extLst>
          </p:cNvPr>
          <p:cNvGrpSpPr/>
          <p:nvPr/>
        </p:nvGrpSpPr>
        <p:grpSpPr>
          <a:xfrm>
            <a:off x="3514678" y="3182530"/>
            <a:ext cx="304271" cy="313904"/>
            <a:chOff x="3594728" y="1880224"/>
            <a:chExt cx="365125" cy="376685"/>
          </a:xfrm>
        </p:grpSpPr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50BD3A9C-B2E4-C31C-68CC-17773DEE6917}"/>
                </a:ext>
              </a:extLst>
            </p:cNvPr>
            <p:cNvSpPr/>
            <p:nvPr/>
          </p:nvSpPr>
          <p:spPr bwMode="auto">
            <a:xfrm rot="16020000">
              <a:off x="3804059" y="2152480"/>
              <a:ext cx="28843" cy="180015"/>
            </a:xfrm>
            <a:custGeom>
              <a:avLst/>
              <a:gdLst>
                <a:gd name="T0" fmla="*/ 2147483647 w 15"/>
                <a:gd name="T1" fmla="*/ 0 h 119"/>
                <a:gd name="T2" fmla="*/ 2147483647 w 15"/>
                <a:gd name="T3" fmla="*/ 2147483647 h 119"/>
                <a:gd name="T4" fmla="*/ 0 w 15"/>
                <a:gd name="T5" fmla="*/ 2147483647 h 119"/>
                <a:gd name="T6" fmla="*/ 0 60000 65536"/>
                <a:gd name="T7" fmla="*/ 0 60000 65536"/>
                <a:gd name="T8" fmla="*/ 0 60000 65536"/>
                <a:gd name="T9" fmla="*/ 0 w 15"/>
                <a:gd name="T10" fmla="*/ 0 h 119"/>
                <a:gd name="T11" fmla="*/ 15 w 15"/>
                <a:gd name="T12" fmla="*/ 119 h 1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" h="119">
                  <a:moveTo>
                    <a:pt x="3" y="0"/>
                  </a:moveTo>
                  <a:cubicBezTo>
                    <a:pt x="5" y="10"/>
                    <a:pt x="15" y="41"/>
                    <a:pt x="15" y="61"/>
                  </a:cubicBezTo>
                  <a:cubicBezTo>
                    <a:pt x="15" y="81"/>
                    <a:pt x="3" y="107"/>
                    <a:pt x="0" y="119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61" name="Object 9">
              <a:extLst>
                <a:ext uri="{FF2B5EF4-FFF2-40B4-BE49-F238E27FC236}">
                  <a16:creationId xmlns:a16="http://schemas.microsoft.com/office/drawing/2014/main" id="{07E5F5FC-8B6F-07DA-0157-769826FC08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4728" y="1880224"/>
            <a:ext cx="365125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5486400" imgH="4876800" progId="Equation.DSMT4">
                    <p:embed/>
                  </p:oleObj>
                </mc:Choice>
                <mc:Fallback>
                  <p:oleObj name="Equation" r:id="rId8" imgW="5486400" imgH="4876800" progId="Equation.DSMT4">
                    <p:embed/>
                    <p:pic>
                      <p:nvPicPr>
                        <p:cNvPr id="61" name="Object 9">
                          <a:extLst>
                            <a:ext uri="{FF2B5EF4-FFF2-40B4-BE49-F238E27FC236}">
                              <a16:creationId xmlns:a16="http://schemas.microsoft.com/office/drawing/2014/main" id="{07E5F5FC-8B6F-07DA-0157-769826FC08B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594728" y="1880224"/>
                          <a:ext cx="365125" cy="32385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" name="Object 6">
            <a:extLst>
              <a:ext uri="{FF2B5EF4-FFF2-40B4-BE49-F238E27FC236}">
                <a16:creationId xmlns:a16="http://schemas.microsoft.com/office/drawing/2014/main" id="{2B448F31-A067-34DD-E4EE-43BA29EBE3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9427" y="4032264"/>
          <a:ext cx="490803" cy="522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39200" imgH="9448800" progId="Equation.DSMT4">
                  <p:embed/>
                </p:oleObj>
              </mc:Choice>
              <mc:Fallback>
                <p:oleObj name="Equation" r:id="rId9" imgW="8839200" imgH="9448800" progId="Equation.DSMT4">
                  <p:embed/>
                  <p:pic>
                    <p:nvPicPr>
                      <p:cNvPr id="63" name="Object 6">
                        <a:extLst>
                          <a:ext uri="{FF2B5EF4-FFF2-40B4-BE49-F238E27FC236}">
                            <a16:creationId xmlns:a16="http://schemas.microsoft.com/office/drawing/2014/main" id="{2B448F31-A067-34DD-E4EE-43BA29EBE3B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69427" y="4032264"/>
                        <a:ext cx="490803" cy="52255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对象 29">
            <a:extLst>
              <a:ext uri="{FF2B5EF4-FFF2-40B4-BE49-F238E27FC236}">
                <a16:creationId xmlns:a16="http://schemas.microsoft.com/office/drawing/2014/main" id="{7ABCC7E5-3F03-C6CD-782E-8E211A68CD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5324" y="4941488"/>
          <a:ext cx="1170000" cy="39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34365" imgH="203200" progId="Equation.DSMT4">
                  <p:embed/>
                </p:oleObj>
              </mc:Choice>
              <mc:Fallback>
                <p:oleObj name="Equation" r:id="rId11" imgW="634365" imgH="203200" progId="Equation.DSMT4">
                  <p:embed/>
                  <p:pic>
                    <p:nvPicPr>
                      <p:cNvPr id="64" name="对象 29">
                        <a:extLst>
                          <a:ext uri="{FF2B5EF4-FFF2-40B4-BE49-F238E27FC236}">
                            <a16:creationId xmlns:a16="http://schemas.microsoft.com/office/drawing/2014/main" id="{7ABCC7E5-3F03-C6CD-782E-8E211A68CD7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5324" y="4941488"/>
                        <a:ext cx="1170000" cy="390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1C1FC65-6647-3263-446A-418B6AE03FA9}"/>
              </a:ext>
            </a:extLst>
          </p:cNvPr>
          <p:cNvCxnSpPr/>
          <p:nvPr/>
        </p:nvCxnSpPr>
        <p:spPr>
          <a:xfrm>
            <a:off x="5309781" y="3884688"/>
            <a:ext cx="1080000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A7A42DC3-654E-3D1C-8820-90BB663A6D6A}"/>
              </a:ext>
            </a:extLst>
          </p:cNvPr>
          <p:cNvCxnSpPr/>
          <p:nvPr/>
        </p:nvCxnSpPr>
        <p:spPr>
          <a:xfrm rot="17280000">
            <a:off x="5485661" y="3769792"/>
            <a:ext cx="1080000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6006263-C54C-D8A2-99FA-95B98ECA10F2}"/>
              </a:ext>
            </a:extLst>
          </p:cNvPr>
          <p:cNvCxnSpPr/>
          <p:nvPr/>
        </p:nvCxnSpPr>
        <p:spPr>
          <a:xfrm rot="12960000">
            <a:off x="5412338" y="3567472"/>
            <a:ext cx="1080000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C067378-8A83-23DA-FF87-FCA858A2D7B9}"/>
              </a:ext>
            </a:extLst>
          </p:cNvPr>
          <p:cNvCxnSpPr/>
          <p:nvPr/>
        </p:nvCxnSpPr>
        <p:spPr>
          <a:xfrm rot="8640000">
            <a:off x="5211337" y="3580791"/>
            <a:ext cx="1080000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6181352D-89BF-AA9E-0B0E-35344B9467AF}"/>
              </a:ext>
            </a:extLst>
          </p:cNvPr>
          <p:cNvCxnSpPr/>
          <p:nvPr/>
        </p:nvCxnSpPr>
        <p:spPr>
          <a:xfrm rot="4320000">
            <a:off x="5150303" y="3774973"/>
            <a:ext cx="1080000" cy="0"/>
          </a:xfrm>
          <a:prstGeom prst="line">
            <a:avLst/>
          </a:prstGeom>
          <a:ln w="1905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8288473-9BA6-FBBF-C557-21802BF623CE}"/>
              </a:ext>
            </a:extLst>
          </p:cNvPr>
          <p:cNvCxnSpPr/>
          <p:nvPr/>
        </p:nvCxnSpPr>
        <p:spPr>
          <a:xfrm>
            <a:off x="6393878" y="3884688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组合 79">
            <a:extLst>
              <a:ext uri="{FF2B5EF4-FFF2-40B4-BE49-F238E27FC236}">
                <a16:creationId xmlns:a16="http://schemas.microsoft.com/office/drawing/2014/main" id="{7A7770FC-B00D-EED1-DA65-06C6E6DA6C06}"/>
              </a:ext>
            </a:extLst>
          </p:cNvPr>
          <p:cNvGrpSpPr/>
          <p:nvPr/>
        </p:nvGrpSpPr>
        <p:grpSpPr>
          <a:xfrm>
            <a:off x="6246367" y="3540189"/>
            <a:ext cx="526285" cy="330645"/>
            <a:chOff x="2627244" y="2251440"/>
            <a:chExt cx="631542" cy="396774"/>
          </a:xfrm>
        </p:grpSpPr>
        <p:sp>
          <p:nvSpPr>
            <p:cNvPr id="71" name="Freeform 41">
              <a:extLst>
                <a:ext uri="{FF2B5EF4-FFF2-40B4-BE49-F238E27FC236}">
                  <a16:creationId xmlns:a16="http://schemas.microsoft.com/office/drawing/2014/main" id="{2202AC28-93C8-C47A-DE03-32F6A7BDE39A}"/>
                </a:ext>
              </a:extLst>
            </p:cNvPr>
            <p:cNvSpPr/>
            <p:nvPr/>
          </p:nvSpPr>
          <p:spPr bwMode="auto">
            <a:xfrm>
              <a:off x="2627244" y="2507404"/>
              <a:ext cx="357214" cy="140810"/>
            </a:xfrm>
            <a:custGeom>
              <a:avLst/>
              <a:gdLst>
                <a:gd name="T0" fmla="*/ 0 w 749921"/>
                <a:gd name="T1" fmla="*/ 2147483647 h 12372"/>
                <a:gd name="T2" fmla="*/ 0 w 749921"/>
                <a:gd name="T3" fmla="*/ 2147483647 h 12372"/>
                <a:gd name="T4" fmla="*/ 0 w 749921"/>
                <a:gd name="T5" fmla="*/ 2147483647 h 12372"/>
                <a:gd name="T6" fmla="*/ 0 60000 65536"/>
                <a:gd name="T7" fmla="*/ 0 60000 65536"/>
                <a:gd name="T8" fmla="*/ 0 60000 65536"/>
                <a:gd name="T9" fmla="*/ 0 w 749921"/>
                <a:gd name="T10" fmla="*/ 0 h 12372"/>
                <a:gd name="T11" fmla="*/ 749921 w 749921"/>
                <a:gd name="T12" fmla="*/ 12372 h 123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9921" h="12372">
                  <a:moveTo>
                    <a:pt x="0" y="1704"/>
                  </a:moveTo>
                  <a:cubicBezTo>
                    <a:pt x="127006" y="-463"/>
                    <a:pt x="334049" y="-492"/>
                    <a:pt x="433017" y="1219"/>
                  </a:cubicBezTo>
                  <a:cubicBezTo>
                    <a:pt x="531985" y="2930"/>
                    <a:pt x="654951" y="7484"/>
                    <a:pt x="749921" y="12372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72" name="Object 6">
              <a:extLst>
                <a:ext uri="{FF2B5EF4-FFF2-40B4-BE49-F238E27FC236}">
                  <a16:creationId xmlns:a16="http://schemas.microsoft.com/office/drawing/2014/main" id="{35A3770C-B717-C526-33B9-695445B9730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60323" y="2251440"/>
            <a:ext cx="398463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5486400" imgH="4876800" progId="Equation.DSMT4">
                    <p:embed/>
                  </p:oleObj>
                </mc:Choice>
                <mc:Fallback>
                  <p:oleObj name="Equation" r:id="rId13" imgW="5486400" imgH="4876800" progId="Equation.DSMT4">
                    <p:embed/>
                    <p:pic>
                      <p:nvPicPr>
                        <p:cNvPr id="72" name="Object 6">
                          <a:extLst>
                            <a:ext uri="{FF2B5EF4-FFF2-40B4-BE49-F238E27FC236}">
                              <a16:creationId xmlns:a16="http://schemas.microsoft.com/office/drawing/2014/main" id="{35A3770C-B717-C526-33B9-695445B9730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860323" y="2251440"/>
                          <a:ext cx="398463" cy="35242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3C118694-2E2C-E6A3-BFE9-CF507DFCD2F9}"/>
              </a:ext>
            </a:extLst>
          </p:cNvPr>
          <p:cNvCxnSpPr/>
          <p:nvPr/>
        </p:nvCxnSpPr>
        <p:spPr>
          <a:xfrm rot="12960000">
            <a:off x="5082684" y="3110830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848E12BE-ABE9-D405-1B8E-18B4ED5C26F3}"/>
              </a:ext>
            </a:extLst>
          </p:cNvPr>
          <p:cNvCxnSpPr/>
          <p:nvPr/>
        </p:nvCxnSpPr>
        <p:spPr>
          <a:xfrm rot="4320000">
            <a:off x="5688916" y="4511720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DCF48784-99FA-7BF1-2416-7170A74267C8}"/>
              </a:ext>
            </a:extLst>
          </p:cNvPr>
          <p:cNvCxnSpPr/>
          <p:nvPr/>
        </p:nvCxnSpPr>
        <p:spPr>
          <a:xfrm rot="17280000">
            <a:off x="6026260" y="3027398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F0113725-C219-3DC9-7981-0656E142CA19}"/>
              </a:ext>
            </a:extLst>
          </p:cNvPr>
          <p:cNvCxnSpPr/>
          <p:nvPr/>
        </p:nvCxnSpPr>
        <p:spPr>
          <a:xfrm rot="8640000">
            <a:off x="4904089" y="4019681"/>
            <a:ext cx="480218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41">
            <a:extLst>
              <a:ext uri="{FF2B5EF4-FFF2-40B4-BE49-F238E27FC236}">
                <a16:creationId xmlns:a16="http://schemas.microsoft.com/office/drawing/2014/main" id="{06B31E98-920A-78F1-87F5-89F105D9A166}"/>
              </a:ext>
            </a:extLst>
          </p:cNvPr>
          <p:cNvSpPr/>
          <p:nvPr/>
        </p:nvSpPr>
        <p:spPr bwMode="auto">
          <a:xfrm rot="13109461">
            <a:off x="5334037" y="3250887"/>
            <a:ext cx="297678" cy="117342"/>
          </a:xfrm>
          <a:custGeom>
            <a:avLst/>
            <a:gdLst>
              <a:gd name="T0" fmla="*/ 0 w 749921"/>
              <a:gd name="T1" fmla="*/ 2147483647 h 12372"/>
              <a:gd name="T2" fmla="*/ 0 w 749921"/>
              <a:gd name="T3" fmla="*/ 2147483647 h 12372"/>
              <a:gd name="T4" fmla="*/ 0 w 749921"/>
              <a:gd name="T5" fmla="*/ 2147483647 h 12372"/>
              <a:gd name="T6" fmla="*/ 0 60000 65536"/>
              <a:gd name="T7" fmla="*/ 0 60000 65536"/>
              <a:gd name="T8" fmla="*/ 0 60000 65536"/>
              <a:gd name="T9" fmla="*/ 0 w 749921"/>
              <a:gd name="T10" fmla="*/ 0 h 12372"/>
              <a:gd name="T11" fmla="*/ 749921 w 749921"/>
              <a:gd name="T12" fmla="*/ 12372 h 12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9921" h="12372">
                <a:moveTo>
                  <a:pt x="0" y="1704"/>
                </a:moveTo>
                <a:cubicBezTo>
                  <a:pt x="127006" y="-463"/>
                  <a:pt x="334049" y="-492"/>
                  <a:pt x="433017" y="1219"/>
                </a:cubicBezTo>
                <a:cubicBezTo>
                  <a:pt x="531985" y="2930"/>
                  <a:pt x="654951" y="7484"/>
                  <a:pt x="749921" y="12372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78" name="Freeform 41">
            <a:extLst>
              <a:ext uri="{FF2B5EF4-FFF2-40B4-BE49-F238E27FC236}">
                <a16:creationId xmlns:a16="http://schemas.microsoft.com/office/drawing/2014/main" id="{D685C0F5-9467-DB7E-67CE-443DEFFDF935}"/>
              </a:ext>
            </a:extLst>
          </p:cNvPr>
          <p:cNvSpPr/>
          <p:nvPr/>
        </p:nvSpPr>
        <p:spPr bwMode="auto">
          <a:xfrm rot="4554508">
            <a:off x="5769598" y="4205889"/>
            <a:ext cx="297678" cy="117342"/>
          </a:xfrm>
          <a:custGeom>
            <a:avLst/>
            <a:gdLst>
              <a:gd name="T0" fmla="*/ 0 w 749921"/>
              <a:gd name="T1" fmla="*/ 2147483647 h 12372"/>
              <a:gd name="T2" fmla="*/ 0 w 749921"/>
              <a:gd name="T3" fmla="*/ 2147483647 h 12372"/>
              <a:gd name="T4" fmla="*/ 0 w 749921"/>
              <a:gd name="T5" fmla="*/ 2147483647 h 12372"/>
              <a:gd name="T6" fmla="*/ 0 60000 65536"/>
              <a:gd name="T7" fmla="*/ 0 60000 65536"/>
              <a:gd name="T8" fmla="*/ 0 60000 65536"/>
              <a:gd name="T9" fmla="*/ 0 w 749921"/>
              <a:gd name="T10" fmla="*/ 0 h 12372"/>
              <a:gd name="T11" fmla="*/ 749921 w 749921"/>
              <a:gd name="T12" fmla="*/ 12372 h 12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9921" h="12372">
                <a:moveTo>
                  <a:pt x="0" y="1704"/>
                </a:moveTo>
                <a:cubicBezTo>
                  <a:pt x="127006" y="-463"/>
                  <a:pt x="334049" y="-492"/>
                  <a:pt x="433017" y="1219"/>
                </a:cubicBezTo>
                <a:cubicBezTo>
                  <a:pt x="531985" y="2930"/>
                  <a:pt x="654951" y="7484"/>
                  <a:pt x="749921" y="12372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79" name="Freeform 41">
            <a:extLst>
              <a:ext uri="{FF2B5EF4-FFF2-40B4-BE49-F238E27FC236}">
                <a16:creationId xmlns:a16="http://schemas.microsoft.com/office/drawing/2014/main" id="{21DC39CC-BD1C-D48F-EB55-5BD34751828F}"/>
              </a:ext>
            </a:extLst>
          </p:cNvPr>
          <p:cNvSpPr/>
          <p:nvPr/>
        </p:nvSpPr>
        <p:spPr bwMode="auto">
          <a:xfrm rot="17524876">
            <a:off x="5955314" y="3207907"/>
            <a:ext cx="297678" cy="117342"/>
          </a:xfrm>
          <a:custGeom>
            <a:avLst/>
            <a:gdLst>
              <a:gd name="T0" fmla="*/ 0 w 749921"/>
              <a:gd name="T1" fmla="*/ 2147483647 h 12372"/>
              <a:gd name="T2" fmla="*/ 0 w 749921"/>
              <a:gd name="T3" fmla="*/ 2147483647 h 12372"/>
              <a:gd name="T4" fmla="*/ 0 w 749921"/>
              <a:gd name="T5" fmla="*/ 2147483647 h 12372"/>
              <a:gd name="T6" fmla="*/ 0 60000 65536"/>
              <a:gd name="T7" fmla="*/ 0 60000 65536"/>
              <a:gd name="T8" fmla="*/ 0 60000 65536"/>
              <a:gd name="T9" fmla="*/ 0 w 749921"/>
              <a:gd name="T10" fmla="*/ 0 h 12372"/>
              <a:gd name="T11" fmla="*/ 749921 w 749921"/>
              <a:gd name="T12" fmla="*/ 12372 h 12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9921" h="12372">
                <a:moveTo>
                  <a:pt x="0" y="1704"/>
                </a:moveTo>
                <a:cubicBezTo>
                  <a:pt x="127006" y="-463"/>
                  <a:pt x="334049" y="-492"/>
                  <a:pt x="433017" y="1219"/>
                </a:cubicBezTo>
                <a:cubicBezTo>
                  <a:pt x="531985" y="2930"/>
                  <a:pt x="654951" y="7484"/>
                  <a:pt x="749921" y="12372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80" name="Freeform 41">
            <a:extLst>
              <a:ext uri="{FF2B5EF4-FFF2-40B4-BE49-F238E27FC236}">
                <a16:creationId xmlns:a16="http://schemas.microsoft.com/office/drawing/2014/main" id="{1702686F-FA15-8EA9-C82D-067508F4F4C1}"/>
              </a:ext>
            </a:extLst>
          </p:cNvPr>
          <p:cNvSpPr/>
          <p:nvPr/>
        </p:nvSpPr>
        <p:spPr bwMode="auto">
          <a:xfrm rot="8342593">
            <a:off x="5190095" y="3890309"/>
            <a:ext cx="297678" cy="117342"/>
          </a:xfrm>
          <a:custGeom>
            <a:avLst/>
            <a:gdLst>
              <a:gd name="T0" fmla="*/ 0 w 749921"/>
              <a:gd name="T1" fmla="*/ 2147483647 h 12372"/>
              <a:gd name="T2" fmla="*/ 0 w 749921"/>
              <a:gd name="T3" fmla="*/ 2147483647 h 12372"/>
              <a:gd name="T4" fmla="*/ 0 w 749921"/>
              <a:gd name="T5" fmla="*/ 2147483647 h 12372"/>
              <a:gd name="T6" fmla="*/ 0 60000 65536"/>
              <a:gd name="T7" fmla="*/ 0 60000 65536"/>
              <a:gd name="T8" fmla="*/ 0 60000 65536"/>
              <a:gd name="T9" fmla="*/ 0 w 749921"/>
              <a:gd name="T10" fmla="*/ 0 h 12372"/>
              <a:gd name="T11" fmla="*/ 749921 w 749921"/>
              <a:gd name="T12" fmla="*/ 12372 h 12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49921" h="12372">
                <a:moveTo>
                  <a:pt x="0" y="1704"/>
                </a:moveTo>
                <a:cubicBezTo>
                  <a:pt x="127006" y="-463"/>
                  <a:pt x="334049" y="-492"/>
                  <a:pt x="433017" y="1219"/>
                </a:cubicBezTo>
                <a:cubicBezTo>
                  <a:pt x="531985" y="2930"/>
                  <a:pt x="654951" y="7484"/>
                  <a:pt x="749921" y="12372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015F10C5-3872-BA4A-405A-C7E1E67F426E}"/>
              </a:ext>
            </a:extLst>
          </p:cNvPr>
          <p:cNvSpPr/>
          <p:nvPr/>
        </p:nvSpPr>
        <p:spPr>
          <a:xfrm>
            <a:off x="5291259" y="3835740"/>
            <a:ext cx="90000" cy="90000"/>
          </a:xfrm>
          <a:prstGeom prst="ellipse">
            <a:avLst/>
          </a:prstGeom>
          <a:solidFill>
            <a:srgbClr val="0000FF"/>
          </a:solidFill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333"/>
          </a:p>
        </p:txBody>
      </p:sp>
      <p:graphicFrame>
        <p:nvGraphicFramePr>
          <p:cNvPr id="82" name="Object 11">
            <a:extLst>
              <a:ext uri="{FF2B5EF4-FFF2-40B4-BE49-F238E27FC236}">
                <a16:creationId xmlns:a16="http://schemas.microsoft.com/office/drawing/2014/main" id="{C3767681-BD1C-5FBC-5B3D-F7665D239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0957" y="3395991"/>
          <a:ext cx="535782" cy="570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8839200" imgH="9448800" progId="Equation.DSMT4">
                  <p:embed/>
                </p:oleObj>
              </mc:Choice>
              <mc:Fallback>
                <p:oleObj name="Equation" r:id="rId15" imgW="8839200" imgH="9448800" progId="Equation.DSMT4">
                  <p:embed/>
                  <p:pic>
                    <p:nvPicPr>
                      <p:cNvPr id="82" name="Object 11">
                        <a:extLst>
                          <a:ext uri="{FF2B5EF4-FFF2-40B4-BE49-F238E27FC236}">
                            <a16:creationId xmlns:a16="http://schemas.microsoft.com/office/drawing/2014/main" id="{C3767681-BD1C-5FBC-5B3D-F7665D2395D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50957" y="3395991"/>
                        <a:ext cx="535782" cy="57017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对象 29">
            <a:extLst>
              <a:ext uri="{FF2B5EF4-FFF2-40B4-BE49-F238E27FC236}">
                <a16:creationId xmlns:a16="http://schemas.microsoft.com/office/drawing/2014/main" id="{8E468A70-30FD-251B-E8DC-D957F81512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1088" y="4942366"/>
          <a:ext cx="1362500" cy="3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74065" imgH="203200" progId="Equation.DSMT4">
                  <p:embed/>
                </p:oleObj>
              </mc:Choice>
              <mc:Fallback>
                <p:oleObj name="Equation" r:id="rId17" imgW="774065" imgH="203200" progId="Equation.DSMT4">
                  <p:embed/>
                  <p:pic>
                    <p:nvPicPr>
                      <p:cNvPr id="83" name="对象 29">
                        <a:extLst>
                          <a:ext uri="{FF2B5EF4-FFF2-40B4-BE49-F238E27FC236}">
                            <a16:creationId xmlns:a16="http://schemas.microsoft.com/office/drawing/2014/main" id="{8E468A70-30FD-251B-E8DC-D957F815121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71088" y="4942366"/>
                        <a:ext cx="1362500" cy="375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1">
            <a:extLst>
              <a:ext uri="{FF2B5EF4-FFF2-40B4-BE49-F238E27FC236}">
                <a16:creationId xmlns:a16="http://schemas.microsoft.com/office/drawing/2014/main" id="{4C5025F8-D132-EF13-4A25-E4CC1939C2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5424" y="2160170"/>
          <a:ext cx="931333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3106400" imgH="4876800" progId="Equation.DSMT4">
                  <p:embed/>
                </p:oleObj>
              </mc:Choice>
              <mc:Fallback>
                <p:oleObj name="Equation" r:id="rId19" imgW="13106400" imgH="4876800" progId="Equation.DSMT4">
                  <p:embed/>
                  <p:pic>
                    <p:nvPicPr>
                      <p:cNvPr id="84" name="Object 11">
                        <a:extLst>
                          <a:ext uri="{FF2B5EF4-FFF2-40B4-BE49-F238E27FC236}">
                            <a16:creationId xmlns:a16="http://schemas.microsoft.com/office/drawing/2014/main" id="{4C5025F8-D132-EF13-4A25-E4CC1939C2B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75424" y="2160170"/>
                        <a:ext cx="931333" cy="35983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6">
            <a:extLst>
              <a:ext uri="{FF2B5EF4-FFF2-40B4-BE49-F238E27FC236}">
                <a16:creationId xmlns:a16="http://schemas.microsoft.com/office/drawing/2014/main" id="{4E677DA9-ADC2-D37F-EF86-41DE0632C6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6255" y="2159222"/>
          <a:ext cx="304271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4267200" imgH="4876800" progId="Equation.DSMT4">
                  <p:embed/>
                </p:oleObj>
              </mc:Choice>
              <mc:Fallback>
                <p:oleObj name="Equation" r:id="rId21" imgW="4267200" imgH="4876800" progId="Equation.DSMT4">
                  <p:embed/>
                  <p:pic>
                    <p:nvPicPr>
                      <p:cNvPr id="85" name="Object 6">
                        <a:extLst>
                          <a:ext uri="{FF2B5EF4-FFF2-40B4-BE49-F238E27FC236}">
                            <a16:creationId xmlns:a16="http://schemas.microsoft.com/office/drawing/2014/main" id="{4E677DA9-ADC2-D37F-EF86-41DE0632C6A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826255" y="2159222"/>
                        <a:ext cx="304271" cy="35983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">
            <a:extLst>
              <a:ext uri="{FF2B5EF4-FFF2-40B4-BE49-F238E27FC236}">
                <a16:creationId xmlns:a16="http://schemas.microsoft.com/office/drawing/2014/main" id="{EE54C127-59F8-8C7E-9037-FCABC3F10F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2116" y="2160165"/>
          <a:ext cx="324114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4572000" imgH="4876800" progId="Equation.DSMT4">
                  <p:embed/>
                </p:oleObj>
              </mc:Choice>
              <mc:Fallback>
                <p:oleObj name="Equation" r:id="rId23" imgW="4572000" imgH="4876800" progId="Equation.DSMT4">
                  <p:embed/>
                  <p:pic>
                    <p:nvPicPr>
                      <p:cNvPr id="86" name="Object 8">
                        <a:extLst>
                          <a:ext uri="{FF2B5EF4-FFF2-40B4-BE49-F238E27FC236}">
                            <a16:creationId xmlns:a16="http://schemas.microsoft.com/office/drawing/2014/main" id="{EE54C127-59F8-8C7E-9037-FCABC3F10FF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62116" y="2160165"/>
                        <a:ext cx="324114" cy="35983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对象 29">
            <a:extLst>
              <a:ext uri="{FF2B5EF4-FFF2-40B4-BE49-F238E27FC236}">
                <a16:creationId xmlns:a16="http://schemas.microsoft.com/office/drawing/2014/main" id="{96AB4D37-E275-081A-A0A3-C67A2B2945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6493" y="1026570"/>
          <a:ext cx="15875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901700" imgH="203200" progId="Equation.DSMT4">
                  <p:embed/>
                </p:oleObj>
              </mc:Choice>
              <mc:Fallback>
                <p:oleObj name="Equation" r:id="rId25" imgW="901700" imgH="203200" progId="Equation.DSMT4">
                  <p:embed/>
                  <p:pic>
                    <p:nvPicPr>
                      <p:cNvPr id="87" name="对象 29">
                        <a:extLst>
                          <a:ext uri="{FF2B5EF4-FFF2-40B4-BE49-F238E27FC236}">
                            <a16:creationId xmlns:a16="http://schemas.microsoft.com/office/drawing/2014/main" id="{96AB4D37-E275-081A-A0A3-C67A2B2945D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06493" y="1026570"/>
                        <a:ext cx="1587500" cy="374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7">
            <a:extLst>
              <a:ext uri="{FF2B5EF4-FFF2-40B4-BE49-F238E27FC236}">
                <a16:creationId xmlns:a16="http://schemas.microsoft.com/office/drawing/2014/main" id="{C5E5C0BD-35C8-F144-DA47-29F59D8B4B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07612" y="2160165"/>
          <a:ext cx="1496218" cy="35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21031200" imgH="4876800" progId="Equation.DSMT4">
                  <p:embed/>
                </p:oleObj>
              </mc:Choice>
              <mc:Fallback>
                <p:oleObj name="Equation" r:id="rId27" imgW="21031200" imgH="4876800" progId="Equation.DSMT4">
                  <p:embed/>
                  <p:pic>
                    <p:nvPicPr>
                      <p:cNvPr id="88" name="Object 7">
                        <a:extLst>
                          <a:ext uri="{FF2B5EF4-FFF2-40B4-BE49-F238E27FC236}">
                            <a16:creationId xmlns:a16="http://schemas.microsoft.com/office/drawing/2014/main" id="{C5E5C0BD-35C8-F144-DA47-29F59D8B4BF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3307612" y="2160165"/>
                        <a:ext cx="1496218" cy="35983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8">
            <a:extLst>
              <a:ext uri="{FF2B5EF4-FFF2-40B4-BE49-F238E27FC236}">
                <a16:creationId xmlns:a16="http://schemas.microsoft.com/office/drawing/2014/main" id="{B39948A8-516D-8872-8E70-C225FF8E9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38414" y="2121645"/>
          <a:ext cx="2320396" cy="459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32004000" imgH="6096000" progId="Equation.DSMT4">
                  <p:embed/>
                </p:oleObj>
              </mc:Choice>
              <mc:Fallback>
                <p:oleObj name="Equation" r:id="rId29" imgW="32004000" imgH="6096000" progId="Equation.DSMT4">
                  <p:embed/>
                  <p:pic>
                    <p:nvPicPr>
                      <p:cNvPr id="89" name="Object 8">
                        <a:extLst>
                          <a:ext uri="{FF2B5EF4-FFF2-40B4-BE49-F238E27FC236}">
                            <a16:creationId xmlns:a16="http://schemas.microsoft.com/office/drawing/2014/main" id="{B39948A8-516D-8872-8E70-C225FF8E9B08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838414" y="2121645"/>
                        <a:ext cx="2320396" cy="459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对象 3">
            <a:extLst>
              <a:ext uri="{FF2B5EF4-FFF2-40B4-BE49-F238E27FC236}">
                <a16:creationId xmlns:a16="http://schemas.microsoft.com/office/drawing/2014/main" id="{DF8E5C98-97C3-AB5B-5210-4C5B647488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7801" y="1413777"/>
          <a:ext cx="1715974" cy="72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20726400" imgH="9448800" progId="Equation.DSMT4">
                  <p:embed/>
                </p:oleObj>
              </mc:Choice>
              <mc:Fallback>
                <p:oleObj name="Equation" r:id="rId31" imgW="20726400" imgH="9448800" progId="Equation.DSMT4">
                  <p:embed/>
                  <p:pic>
                    <p:nvPicPr>
                      <p:cNvPr id="90" name="对象 3">
                        <a:extLst>
                          <a:ext uri="{FF2B5EF4-FFF2-40B4-BE49-F238E27FC236}">
                            <a16:creationId xmlns:a16="http://schemas.microsoft.com/office/drawing/2014/main" id="{DF8E5C98-97C3-AB5B-5210-4C5B6474888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147801" y="1413777"/>
                        <a:ext cx="1715974" cy="72803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对象 90">
            <a:extLst>
              <a:ext uri="{FF2B5EF4-FFF2-40B4-BE49-F238E27FC236}">
                <a16:creationId xmlns:a16="http://schemas.microsoft.com/office/drawing/2014/main" id="{1F62954B-454A-C5CC-5BB0-BBB49A8704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7114" y="1351224"/>
          <a:ext cx="2033423" cy="709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28651200" imgH="9448800" progId="Equation.DSMT4">
                  <p:embed/>
                </p:oleObj>
              </mc:Choice>
              <mc:Fallback>
                <p:oleObj name="Equation" r:id="rId33" imgW="28651200" imgH="9448800" progId="Equation.DSMT4">
                  <p:embed/>
                  <p:pic>
                    <p:nvPicPr>
                      <p:cNvPr id="91" name="对象 90">
                        <a:extLst>
                          <a:ext uri="{FF2B5EF4-FFF2-40B4-BE49-F238E27FC236}">
                            <a16:creationId xmlns:a16="http://schemas.microsoft.com/office/drawing/2014/main" id="{1F62954B-454A-C5CC-5BB0-BBB49A8704D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4897114" y="1351224"/>
                        <a:ext cx="2033423" cy="70999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DFEEE513-A5BF-0D84-CDF4-238CB9355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964107"/>
              </p:ext>
            </p:extLst>
          </p:nvPr>
        </p:nvGraphicFramePr>
        <p:xfrm>
          <a:off x="7343775" y="771525"/>
          <a:ext cx="116998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660240" imgH="406080" progId="Equation.DSMT4">
                  <p:embed/>
                </p:oleObj>
              </mc:Choice>
              <mc:Fallback>
                <p:oleObj name="Equation" r:id="rId35" imgW="660240" imgH="406080" progId="Equation.DSMT4">
                  <p:embed/>
                  <p:pic>
                    <p:nvPicPr>
                      <p:cNvPr id="1689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3775" y="771525"/>
                        <a:ext cx="116998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7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516402"/>
              </p:ext>
            </p:extLst>
          </p:nvPr>
        </p:nvGraphicFramePr>
        <p:xfrm>
          <a:off x="2199776" y="3278187"/>
          <a:ext cx="1957834" cy="895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65160" imgH="406080" progId="Equation.DSMT4">
                  <p:embed/>
                </p:oleObj>
              </mc:Choice>
              <mc:Fallback>
                <p:oleObj name="Equation" r:id="rId3" imgW="965160" imgH="4060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9776" y="3278187"/>
                        <a:ext cx="1957834" cy="8955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1931459" y="4298157"/>
            <a:ext cx="525197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）两个主极大之间有</a:t>
            </a: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条暗纹</a:t>
            </a:r>
          </a:p>
        </p:txBody>
      </p:sp>
      <p:sp>
        <p:nvSpPr>
          <p:cNvPr id="168964" name="Text Box 4"/>
          <p:cNvSpPr txBox="1">
            <a:spLocks noChangeArrowheads="1"/>
          </p:cNvSpPr>
          <p:nvPr/>
        </p:nvSpPr>
        <p:spPr bwMode="auto">
          <a:xfrm>
            <a:off x="2771511" y="4787636"/>
            <a:ext cx="331126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-2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条次极大明纹</a:t>
            </a: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4365625" y="1189303"/>
            <a:ext cx="19050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主极大明纹</a:t>
            </a:r>
          </a:p>
        </p:txBody>
      </p:sp>
      <p:graphicFrame>
        <p:nvGraphicFramePr>
          <p:cNvPr id="1689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53492"/>
              </p:ext>
            </p:extLst>
          </p:nvPr>
        </p:nvGraphicFramePr>
        <p:xfrm>
          <a:off x="5021308" y="504412"/>
          <a:ext cx="1438495" cy="429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280" imgH="203040" progId="Equation.DSMT4">
                  <p:embed/>
                </p:oleObj>
              </mc:Choice>
              <mc:Fallback>
                <p:oleObj name="Equation" r:id="rId5" imgW="86328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1308" y="504412"/>
                        <a:ext cx="1438495" cy="429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105847"/>
              </p:ext>
            </p:extLst>
          </p:nvPr>
        </p:nvGraphicFramePr>
        <p:xfrm>
          <a:off x="1304396" y="298422"/>
          <a:ext cx="2321719" cy="81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095420" imgH="314203" progId="Equation.3">
                  <p:embed/>
                </p:oleObj>
              </mc:Choice>
              <mc:Fallback>
                <p:oleObj name="公式" r:id="rId7" imgW="1095420" imgH="31420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396" y="298422"/>
                        <a:ext cx="2321719" cy="818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002389"/>
              </p:ext>
            </p:extLst>
          </p:nvPr>
        </p:nvGraphicFramePr>
        <p:xfrm>
          <a:off x="3627438" y="478339"/>
          <a:ext cx="1143000" cy="3942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28666" imgH="104734" progId="Equation.3">
                  <p:embed/>
                </p:oleObj>
              </mc:Choice>
              <mc:Fallback>
                <p:oleObj name="Equation" r:id="rId9" imgW="428666" imgH="104734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7438" y="478339"/>
                        <a:ext cx="1143000" cy="3942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9" name="Object 9"/>
          <p:cNvGraphicFramePr>
            <a:graphicFrameLocks noChangeAspect="1"/>
          </p:cNvGraphicFramePr>
          <p:nvPr/>
        </p:nvGraphicFramePr>
        <p:xfrm>
          <a:off x="2084917" y="1236928"/>
          <a:ext cx="2066396" cy="33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1" imgW="1876359" imgH="238081" progId="Equation.3">
                  <p:embed/>
                </p:oleObj>
              </mc:Choice>
              <mc:Fallback>
                <p:oleObj name="公式" r:id="rId11" imgW="1876359" imgH="23808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4917" y="1236928"/>
                        <a:ext cx="2066396" cy="3307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934594"/>
              </p:ext>
            </p:extLst>
          </p:nvPr>
        </p:nvGraphicFramePr>
        <p:xfrm>
          <a:off x="6459803" y="2737278"/>
          <a:ext cx="915458" cy="403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276150" imgH="104734" progId="Equation.3">
                  <p:embed/>
                </p:oleObj>
              </mc:Choice>
              <mc:Fallback>
                <p:oleObj name="公式" r:id="rId13" imgW="276150" imgH="104734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803" y="2737278"/>
                        <a:ext cx="915458" cy="4034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71" name="Text Box 11"/>
          <p:cNvSpPr txBox="1">
            <a:spLocks noChangeArrowheads="1"/>
          </p:cNvSpPr>
          <p:nvPr/>
        </p:nvSpPr>
        <p:spPr bwMode="auto">
          <a:xfrm>
            <a:off x="4811126" y="3503165"/>
            <a:ext cx="125412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暗纹</a:t>
            </a:r>
          </a:p>
        </p:txBody>
      </p:sp>
      <p:graphicFrame>
        <p:nvGraphicFramePr>
          <p:cNvPr id="16897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531828"/>
              </p:ext>
            </p:extLst>
          </p:nvPr>
        </p:nvGraphicFramePr>
        <p:xfrm>
          <a:off x="3704887" y="1812484"/>
          <a:ext cx="1227153" cy="868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09480" imgH="406080" progId="Equation.DSMT4">
                  <p:embed/>
                </p:oleObj>
              </mc:Choice>
              <mc:Fallback>
                <p:oleObj name="Equation" r:id="rId15" imgW="609480" imgH="40608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4887" y="1812484"/>
                        <a:ext cx="1227153" cy="8682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3" name="Object 13"/>
          <p:cNvGraphicFramePr>
            <a:graphicFrameLocks noChangeAspect="1"/>
          </p:cNvGraphicFramePr>
          <p:nvPr/>
        </p:nvGraphicFramePr>
        <p:xfrm>
          <a:off x="1304396" y="1836209"/>
          <a:ext cx="2381250" cy="842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7" imgW="1114316" imgH="314203" progId="Equation.3">
                  <p:embed/>
                </p:oleObj>
              </mc:Choice>
              <mc:Fallback>
                <p:oleObj name="公式" r:id="rId17" imgW="1114316" imgH="31420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396" y="1836209"/>
                        <a:ext cx="2381250" cy="842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7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992827"/>
              </p:ext>
            </p:extLst>
          </p:nvPr>
        </p:nvGraphicFramePr>
        <p:xfrm>
          <a:off x="1554428" y="2762738"/>
          <a:ext cx="4817773" cy="4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2908080" imgH="203040" progId="Equation.DSMT4">
                  <p:embed/>
                </p:oleObj>
              </mc:Choice>
              <mc:Fallback>
                <p:oleObj name="Equation" r:id="rId19" imgW="2908080" imgH="2030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4428" y="2762738"/>
                        <a:ext cx="4817773" cy="4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6678083" y="3278188"/>
            <a:ext cx="1079500" cy="587375"/>
            <a:chOff x="4320" y="2640"/>
            <a:chExt cx="816" cy="444"/>
          </a:xfrm>
        </p:grpSpPr>
        <p:sp>
          <p:nvSpPr>
            <p:cNvPr id="15380" name="AutoShape 16"/>
            <p:cNvSpPr>
              <a:spLocks noChangeArrowheads="1"/>
            </p:cNvSpPr>
            <p:nvPr/>
          </p:nvSpPr>
          <p:spPr bwMode="auto">
            <a:xfrm>
              <a:off x="4320" y="2640"/>
              <a:ext cx="816" cy="444"/>
            </a:xfrm>
            <a:prstGeom prst="wedgeEllipseCallout">
              <a:avLst>
                <a:gd name="adj1" fmla="val -73528"/>
                <a:gd name="adj2" fmla="val 29505"/>
              </a:avLst>
            </a:prstGeom>
            <a:noFill/>
            <a:ln w="19050">
              <a:solidFill>
                <a:srgbClr val="FF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667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81" name="Object 17"/>
            <p:cNvGraphicFramePr>
              <a:graphicFrameLocks noChangeAspect="1"/>
            </p:cNvGraphicFramePr>
            <p:nvPr/>
          </p:nvGraphicFramePr>
          <p:xfrm>
            <a:off x="4454" y="2724"/>
            <a:ext cx="538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276150" imgH="104734" progId="Equation.3">
                    <p:embed/>
                  </p:oleObj>
                </mc:Choice>
                <mc:Fallback>
                  <p:oleObj name="Equation" r:id="rId21" imgW="276150" imgH="104734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4" y="2724"/>
                          <a:ext cx="538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6598708" y="877094"/>
            <a:ext cx="1333500" cy="650875"/>
            <a:chOff x="4272" y="840"/>
            <a:chExt cx="1008" cy="492"/>
          </a:xfrm>
        </p:grpSpPr>
        <p:sp>
          <p:nvSpPr>
            <p:cNvPr id="15378" name="AutoShape 19"/>
            <p:cNvSpPr>
              <a:spLocks noChangeArrowheads="1"/>
            </p:cNvSpPr>
            <p:nvPr/>
          </p:nvSpPr>
          <p:spPr bwMode="auto">
            <a:xfrm>
              <a:off x="4272" y="840"/>
              <a:ext cx="1008" cy="492"/>
            </a:xfrm>
            <a:prstGeom prst="wedgeEllipseCallout">
              <a:avLst>
                <a:gd name="adj1" fmla="val -69046"/>
                <a:gd name="adj2" fmla="val 31505"/>
              </a:avLst>
            </a:prstGeom>
            <a:noFill/>
            <a:ln w="19050">
              <a:solidFill>
                <a:srgbClr val="FF33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667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379" name="Object 20"/>
            <p:cNvGraphicFramePr>
              <a:graphicFrameLocks noChangeAspect="1"/>
            </p:cNvGraphicFramePr>
            <p:nvPr/>
          </p:nvGraphicFramePr>
          <p:xfrm>
            <a:off x="4344" y="888"/>
            <a:ext cx="876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495341" imgH="161960" progId="Equation.3">
                    <p:embed/>
                  </p:oleObj>
                </mc:Choice>
                <mc:Fallback>
                  <p:oleObj name="Equation" r:id="rId23" imgW="495341" imgH="16196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44" y="888"/>
                          <a:ext cx="876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8981" name="Text Box 21"/>
          <p:cNvSpPr txBox="1">
            <a:spLocks noChangeArrowheads="1"/>
          </p:cNvSpPr>
          <p:nvPr/>
        </p:nvSpPr>
        <p:spPr bwMode="auto">
          <a:xfrm>
            <a:off x="1031876" y="4298157"/>
            <a:ext cx="155971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说明：</a:t>
            </a:r>
          </a:p>
        </p:txBody>
      </p:sp>
      <p:sp>
        <p:nvSpPr>
          <p:cNvPr id="4" name="Text Box 21">
            <a:extLst>
              <a:ext uri="{FF2B5EF4-FFF2-40B4-BE49-F238E27FC236}">
                <a16:creationId xmlns:a16="http://schemas.microsoft.com/office/drawing/2014/main" id="{A395C3F2-560D-BA6D-47FC-C57B74D72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495" y="514159"/>
            <a:ext cx="155971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总结：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6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autoUpdateAnimBg="0"/>
      <p:bldP spid="168964" grpId="0" autoUpdateAnimBg="0"/>
      <p:bldP spid="168965" grpId="0"/>
      <p:bldP spid="168971" grpId="0"/>
      <p:bldP spid="16898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36"/>
          <p:cNvGrpSpPr>
            <a:grpSpLocks/>
          </p:cNvGrpSpPr>
          <p:nvPr/>
        </p:nvGrpSpPr>
        <p:grpSpPr bwMode="auto">
          <a:xfrm>
            <a:off x="1340900" y="1739636"/>
            <a:ext cx="6651625" cy="1598083"/>
            <a:chOff x="528" y="1315"/>
            <a:chExt cx="5028" cy="1208"/>
          </a:xfrm>
        </p:grpSpPr>
        <p:grpSp>
          <p:nvGrpSpPr>
            <p:cNvPr id="17433" name="Group 3"/>
            <p:cNvGrpSpPr>
              <a:grpSpLocks/>
            </p:cNvGrpSpPr>
            <p:nvPr/>
          </p:nvGrpSpPr>
          <p:grpSpPr bwMode="auto">
            <a:xfrm>
              <a:off x="528" y="1315"/>
              <a:ext cx="4573" cy="1197"/>
              <a:chOff x="528" y="1267"/>
              <a:chExt cx="4573" cy="1197"/>
            </a:xfrm>
          </p:grpSpPr>
          <p:sp>
            <p:nvSpPr>
              <p:cNvPr id="17435" name="Line 4"/>
              <p:cNvSpPr>
                <a:spLocks noChangeShapeType="1"/>
              </p:cNvSpPr>
              <p:nvPr/>
            </p:nvSpPr>
            <p:spPr bwMode="auto">
              <a:xfrm flipV="1">
                <a:off x="528" y="2398"/>
                <a:ext cx="457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436" name="Line 5"/>
              <p:cNvSpPr>
                <a:spLocks noChangeShapeType="1"/>
              </p:cNvSpPr>
              <p:nvPr/>
            </p:nvSpPr>
            <p:spPr bwMode="auto">
              <a:xfrm flipV="1">
                <a:off x="2771" y="1390"/>
                <a:ext cx="0" cy="101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437" name="Freeform 6"/>
              <p:cNvSpPr>
                <a:spLocks/>
              </p:cNvSpPr>
              <p:nvPr/>
            </p:nvSpPr>
            <p:spPr bwMode="auto">
              <a:xfrm>
                <a:off x="4550" y="1580"/>
                <a:ext cx="390" cy="859"/>
              </a:xfrm>
              <a:custGeom>
                <a:avLst/>
                <a:gdLst>
                  <a:gd name="T0" fmla="*/ 0 w 425"/>
                  <a:gd name="T1" fmla="*/ 751 h 866"/>
                  <a:gd name="T2" fmla="*/ 24 w 425"/>
                  <a:gd name="T3" fmla="*/ 665 h 866"/>
                  <a:gd name="T4" fmla="*/ 83 w 425"/>
                  <a:gd name="T5" fmla="*/ 0 h 866"/>
                  <a:gd name="T6" fmla="*/ 140 w 425"/>
                  <a:gd name="T7" fmla="*/ 665 h 866"/>
                  <a:gd name="T8" fmla="*/ 165 w 425"/>
                  <a:gd name="T9" fmla="*/ 751 h 8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5"/>
                  <a:gd name="T16" fmla="*/ 0 h 866"/>
                  <a:gd name="T17" fmla="*/ 425 w 425"/>
                  <a:gd name="T18" fmla="*/ 866 h 8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5" h="866">
                    <a:moveTo>
                      <a:pt x="0" y="820"/>
                    </a:moveTo>
                    <a:cubicBezTo>
                      <a:pt x="10" y="805"/>
                      <a:pt x="25" y="866"/>
                      <a:pt x="61" y="729"/>
                    </a:cubicBezTo>
                    <a:cubicBezTo>
                      <a:pt x="97" y="592"/>
                      <a:pt x="163" y="0"/>
                      <a:pt x="213" y="0"/>
                    </a:cubicBezTo>
                    <a:cubicBezTo>
                      <a:pt x="263" y="0"/>
                      <a:pt x="326" y="592"/>
                      <a:pt x="361" y="729"/>
                    </a:cubicBezTo>
                    <a:cubicBezTo>
                      <a:pt x="396" y="866"/>
                      <a:pt x="412" y="801"/>
                      <a:pt x="425" y="82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1015" name="Text Box 7"/>
              <p:cNvSpPr txBox="1">
                <a:spLocks noChangeArrowheads="1"/>
              </p:cNvSpPr>
              <p:nvPr/>
            </p:nvSpPr>
            <p:spPr bwMode="auto">
              <a:xfrm>
                <a:off x="2815" y="1267"/>
                <a:ext cx="395" cy="380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altLang="zh-CN" sz="2667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I</a:t>
                </a:r>
              </a:p>
            </p:txBody>
          </p:sp>
          <p:sp>
            <p:nvSpPr>
              <p:cNvPr id="17439" name="Freeform 8"/>
              <p:cNvSpPr>
                <a:spLocks/>
              </p:cNvSpPr>
              <p:nvPr/>
            </p:nvSpPr>
            <p:spPr bwMode="auto">
              <a:xfrm>
                <a:off x="1583" y="1558"/>
                <a:ext cx="1016" cy="906"/>
              </a:xfrm>
              <a:custGeom>
                <a:avLst/>
                <a:gdLst>
                  <a:gd name="T0" fmla="*/ 0 w 1086"/>
                  <a:gd name="T1" fmla="*/ 723 h 918"/>
                  <a:gd name="T2" fmla="*/ 14 w 1086"/>
                  <a:gd name="T3" fmla="*/ 723 h 918"/>
                  <a:gd name="T4" fmla="*/ 37 w 1086"/>
                  <a:gd name="T5" fmla="*/ 621 h 918"/>
                  <a:gd name="T6" fmla="*/ 98 w 1086"/>
                  <a:gd name="T7" fmla="*/ 15 h 918"/>
                  <a:gd name="T8" fmla="*/ 178 w 1086"/>
                  <a:gd name="T9" fmla="*/ 699 h 918"/>
                  <a:gd name="T10" fmla="*/ 244 w 1086"/>
                  <a:gd name="T11" fmla="*/ 584 h 918"/>
                  <a:gd name="T12" fmla="*/ 305 w 1086"/>
                  <a:gd name="T13" fmla="*/ 722 h 918"/>
                  <a:gd name="T14" fmla="*/ 358 w 1086"/>
                  <a:gd name="T15" fmla="*/ 594 h 918"/>
                  <a:gd name="T16" fmla="*/ 416 w 1086"/>
                  <a:gd name="T17" fmla="*/ 726 h 918"/>
                  <a:gd name="T18" fmla="*/ 470 w 1086"/>
                  <a:gd name="T19" fmla="*/ 592 h 918"/>
                  <a:gd name="T20" fmla="*/ 515 w 1086"/>
                  <a:gd name="T21" fmla="*/ 716 h 918"/>
                  <a:gd name="T22" fmla="*/ 523 w 1086"/>
                  <a:gd name="T23" fmla="*/ 726 h 9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86"/>
                  <a:gd name="T37" fmla="*/ 0 h 918"/>
                  <a:gd name="T38" fmla="*/ 1086 w 1086"/>
                  <a:gd name="T39" fmla="*/ 918 h 91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86" h="918">
                    <a:moveTo>
                      <a:pt x="0" y="837"/>
                    </a:moveTo>
                    <a:lnTo>
                      <a:pt x="27" y="837"/>
                    </a:lnTo>
                    <a:cubicBezTo>
                      <a:pt x="40" y="817"/>
                      <a:pt x="49" y="854"/>
                      <a:pt x="78" y="717"/>
                    </a:cubicBezTo>
                    <a:cubicBezTo>
                      <a:pt x="107" y="580"/>
                      <a:pt x="156" y="0"/>
                      <a:pt x="204" y="15"/>
                    </a:cubicBezTo>
                    <a:cubicBezTo>
                      <a:pt x="252" y="30"/>
                      <a:pt x="318" y="698"/>
                      <a:pt x="369" y="808"/>
                    </a:cubicBezTo>
                    <a:cubicBezTo>
                      <a:pt x="420" y="918"/>
                      <a:pt x="466" y="671"/>
                      <a:pt x="510" y="675"/>
                    </a:cubicBezTo>
                    <a:cubicBezTo>
                      <a:pt x="554" y="679"/>
                      <a:pt x="594" y="833"/>
                      <a:pt x="633" y="835"/>
                    </a:cubicBezTo>
                    <a:cubicBezTo>
                      <a:pt x="672" y="837"/>
                      <a:pt x="705" y="686"/>
                      <a:pt x="744" y="687"/>
                    </a:cubicBezTo>
                    <a:cubicBezTo>
                      <a:pt x="783" y="688"/>
                      <a:pt x="828" y="840"/>
                      <a:pt x="867" y="840"/>
                    </a:cubicBezTo>
                    <a:cubicBezTo>
                      <a:pt x="906" y="840"/>
                      <a:pt x="945" y="686"/>
                      <a:pt x="978" y="684"/>
                    </a:cubicBezTo>
                    <a:cubicBezTo>
                      <a:pt x="1011" y="682"/>
                      <a:pt x="1050" y="802"/>
                      <a:pt x="1068" y="828"/>
                    </a:cubicBezTo>
                    <a:cubicBezTo>
                      <a:pt x="1086" y="854"/>
                      <a:pt x="1082" y="838"/>
                      <a:pt x="1086" y="84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440" name="Freeform 9"/>
              <p:cNvSpPr>
                <a:spLocks/>
              </p:cNvSpPr>
              <p:nvPr/>
            </p:nvSpPr>
            <p:spPr bwMode="auto">
              <a:xfrm>
                <a:off x="599" y="1548"/>
                <a:ext cx="995" cy="916"/>
              </a:xfrm>
              <a:custGeom>
                <a:avLst/>
                <a:gdLst>
                  <a:gd name="T0" fmla="*/ 0 w 1086"/>
                  <a:gd name="T1" fmla="*/ 726 h 928"/>
                  <a:gd name="T2" fmla="*/ 11 w 1086"/>
                  <a:gd name="T3" fmla="*/ 726 h 928"/>
                  <a:gd name="T4" fmla="*/ 29 w 1086"/>
                  <a:gd name="T5" fmla="*/ 624 h 928"/>
                  <a:gd name="T6" fmla="*/ 78 w 1086"/>
                  <a:gd name="T7" fmla="*/ 17 h 928"/>
                  <a:gd name="T8" fmla="*/ 141 w 1086"/>
                  <a:gd name="T9" fmla="*/ 709 h 928"/>
                  <a:gd name="T10" fmla="*/ 195 w 1086"/>
                  <a:gd name="T11" fmla="*/ 586 h 928"/>
                  <a:gd name="T12" fmla="*/ 243 w 1086"/>
                  <a:gd name="T13" fmla="*/ 729 h 928"/>
                  <a:gd name="T14" fmla="*/ 285 w 1086"/>
                  <a:gd name="T15" fmla="*/ 597 h 928"/>
                  <a:gd name="T16" fmla="*/ 333 w 1086"/>
                  <a:gd name="T17" fmla="*/ 737 h 928"/>
                  <a:gd name="T18" fmla="*/ 374 w 1086"/>
                  <a:gd name="T19" fmla="*/ 594 h 928"/>
                  <a:gd name="T20" fmla="*/ 408 w 1086"/>
                  <a:gd name="T21" fmla="*/ 719 h 928"/>
                  <a:gd name="T22" fmla="*/ 416 w 1086"/>
                  <a:gd name="T23" fmla="*/ 729 h 92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86"/>
                  <a:gd name="T37" fmla="*/ 0 h 928"/>
                  <a:gd name="T38" fmla="*/ 1086 w 1086"/>
                  <a:gd name="T39" fmla="*/ 928 h 92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86" h="928">
                    <a:moveTo>
                      <a:pt x="0" y="839"/>
                    </a:moveTo>
                    <a:lnTo>
                      <a:pt x="27" y="839"/>
                    </a:lnTo>
                    <a:cubicBezTo>
                      <a:pt x="40" y="819"/>
                      <a:pt x="49" y="856"/>
                      <a:pt x="78" y="719"/>
                    </a:cubicBezTo>
                    <a:cubicBezTo>
                      <a:pt x="107" y="582"/>
                      <a:pt x="156" y="0"/>
                      <a:pt x="204" y="17"/>
                    </a:cubicBezTo>
                    <a:cubicBezTo>
                      <a:pt x="252" y="34"/>
                      <a:pt x="318" y="708"/>
                      <a:pt x="369" y="818"/>
                    </a:cubicBezTo>
                    <a:cubicBezTo>
                      <a:pt x="420" y="928"/>
                      <a:pt x="466" y="673"/>
                      <a:pt x="510" y="677"/>
                    </a:cubicBezTo>
                    <a:cubicBezTo>
                      <a:pt x="554" y="681"/>
                      <a:pt x="594" y="840"/>
                      <a:pt x="633" y="842"/>
                    </a:cubicBezTo>
                    <a:cubicBezTo>
                      <a:pt x="672" y="844"/>
                      <a:pt x="705" y="688"/>
                      <a:pt x="744" y="689"/>
                    </a:cubicBezTo>
                    <a:cubicBezTo>
                      <a:pt x="783" y="690"/>
                      <a:pt x="831" y="852"/>
                      <a:pt x="870" y="851"/>
                    </a:cubicBezTo>
                    <a:cubicBezTo>
                      <a:pt x="909" y="850"/>
                      <a:pt x="945" y="689"/>
                      <a:pt x="978" y="686"/>
                    </a:cubicBezTo>
                    <a:cubicBezTo>
                      <a:pt x="1011" y="683"/>
                      <a:pt x="1050" y="804"/>
                      <a:pt x="1068" y="830"/>
                    </a:cubicBezTo>
                    <a:cubicBezTo>
                      <a:pt x="1086" y="856"/>
                      <a:pt x="1082" y="840"/>
                      <a:pt x="1086" y="842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441" name="Freeform 10"/>
              <p:cNvSpPr>
                <a:spLocks/>
              </p:cNvSpPr>
              <p:nvPr/>
            </p:nvSpPr>
            <p:spPr bwMode="auto">
              <a:xfrm>
                <a:off x="2583" y="1551"/>
                <a:ext cx="995" cy="906"/>
              </a:xfrm>
              <a:custGeom>
                <a:avLst/>
                <a:gdLst>
                  <a:gd name="T0" fmla="*/ 0 w 1086"/>
                  <a:gd name="T1" fmla="*/ 723 h 918"/>
                  <a:gd name="T2" fmla="*/ 11 w 1086"/>
                  <a:gd name="T3" fmla="*/ 723 h 918"/>
                  <a:gd name="T4" fmla="*/ 29 w 1086"/>
                  <a:gd name="T5" fmla="*/ 621 h 918"/>
                  <a:gd name="T6" fmla="*/ 78 w 1086"/>
                  <a:gd name="T7" fmla="*/ 15 h 918"/>
                  <a:gd name="T8" fmla="*/ 141 w 1086"/>
                  <a:gd name="T9" fmla="*/ 699 h 918"/>
                  <a:gd name="T10" fmla="*/ 195 w 1086"/>
                  <a:gd name="T11" fmla="*/ 584 h 918"/>
                  <a:gd name="T12" fmla="*/ 243 w 1086"/>
                  <a:gd name="T13" fmla="*/ 722 h 918"/>
                  <a:gd name="T14" fmla="*/ 285 w 1086"/>
                  <a:gd name="T15" fmla="*/ 594 h 918"/>
                  <a:gd name="T16" fmla="*/ 331 w 1086"/>
                  <a:gd name="T17" fmla="*/ 726 h 918"/>
                  <a:gd name="T18" fmla="*/ 374 w 1086"/>
                  <a:gd name="T19" fmla="*/ 592 h 918"/>
                  <a:gd name="T20" fmla="*/ 408 w 1086"/>
                  <a:gd name="T21" fmla="*/ 716 h 918"/>
                  <a:gd name="T22" fmla="*/ 416 w 1086"/>
                  <a:gd name="T23" fmla="*/ 726 h 9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86"/>
                  <a:gd name="T37" fmla="*/ 0 h 918"/>
                  <a:gd name="T38" fmla="*/ 1086 w 1086"/>
                  <a:gd name="T39" fmla="*/ 918 h 91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86" h="918">
                    <a:moveTo>
                      <a:pt x="0" y="837"/>
                    </a:moveTo>
                    <a:lnTo>
                      <a:pt x="27" y="837"/>
                    </a:lnTo>
                    <a:cubicBezTo>
                      <a:pt x="40" y="817"/>
                      <a:pt x="49" y="854"/>
                      <a:pt x="78" y="717"/>
                    </a:cubicBezTo>
                    <a:cubicBezTo>
                      <a:pt x="107" y="580"/>
                      <a:pt x="156" y="0"/>
                      <a:pt x="204" y="15"/>
                    </a:cubicBezTo>
                    <a:cubicBezTo>
                      <a:pt x="252" y="30"/>
                      <a:pt x="318" y="698"/>
                      <a:pt x="369" y="808"/>
                    </a:cubicBezTo>
                    <a:cubicBezTo>
                      <a:pt x="420" y="918"/>
                      <a:pt x="466" y="671"/>
                      <a:pt x="510" y="675"/>
                    </a:cubicBezTo>
                    <a:cubicBezTo>
                      <a:pt x="554" y="679"/>
                      <a:pt x="594" y="833"/>
                      <a:pt x="633" y="835"/>
                    </a:cubicBezTo>
                    <a:cubicBezTo>
                      <a:pt x="672" y="837"/>
                      <a:pt x="705" y="686"/>
                      <a:pt x="744" y="687"/>
                    </a:cubicBezTo>
                    <a:cubicBezTo>
                      <a:pt x="783" y="688"/>
                      <a:pt x="828" y="840"/>
                      <a:pt x="867" y="840"/>
                    </a:cubicBezTo>
                    <a:cubicBezTo>
                      <a:pt x="906" y="840"/>
                      <a:pt x="945" y="686"/>
                      <a:pt x="978" y="684"/>
                    </a:cubicBezTo>
                    <a:cubicBezTo>
                      <a:pt x="1011" y="682"/>
                      <a:pt x="1050" y="802"/>
                      <a:pt x="1068" y="828"/>
                    </a:cubicBezTo>
                    <a:cubicBezTo>
                      <a:pt x="1086" y="854"/>
                      <a:pt x="1082" y="838"/>
                      <a:pt x="1086" y="84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7442" name="Freeform 11"/>
              <p:cNvSpPr>
                <a:spLocks/>
              </p:cNvSpPr>
              <p:nvPr/>
            </p:nvSpPr>
            <p:spPr bwMode="auto">
              <a:xfrm>
                <a:off x="3562" y="1557"/>
                <a:ext cx="995" cy="906"/>
              </a:xfrm>
              <a:custGeom>
                <a:avLst/>
                <a:gdLst>
                  <a:gd name="T0" fmla="*/ 0 w 1086"/>
                  <a:gd name="T1" fmla="*/ 723 h 918"/>
                  <a:gd name="T2" fmla="*/ 11 w 1086"/>
                  <a:gd name="T3" fmla="*/ 723 h 918"/>
                  <a:gd name="T4" fmla="*/ 29 w 1086"/>
                  <a:gd name="T5" fmla="*/ 621 h 918"/>
                  <a:gd name="T6" fmla="*/ 78 w 1086"/>
                  <a:gd name="T7" fmla="*/ 15 h 918"/>
                  <a:gd name="T8" fmla="*/ 141 w 1086"/>
                  <a:gd name="T9" fmla="*/ 699 h 918"/>
                  <a:gd name="T10" fmla="*/ 195 w 1086"/>
                  <a:gd name="T11" fmla="*/ 584 h 918"/>
                  <a:gd name="T12" fmla="*/ 243 w 1086"/>
                  <a:gd name="T13" fmla="*/ 722 h 918"/>
                  <a:gd name="T14" fmla="*/ 285 w 1086"/>
                  <a:gd name="T15" fmla="*/ 594 h 918"/>
                  <a:gd name="T16" fmla="*/ 331 w 1086"/>
                  <a:gd name="T17" fmla="*/ 726 h 918"/>
                  <a:gd name="T18" fmla="*/ 374 w 1086"/>
                  <a:gd name="T19" fmla="*/ 592 h 918"/>
                  <a:gd name="T20" fmla="*/ 408 w 1086"/>
                  <a:gd name="T21" fmla="*/ 716 h 918"/>
                  <a:gd name="T22" fmla="*/ 416 w 1086"/>
                  <a:gd name="T23" fmla="*/ 726 h 91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086"/>
                  <a:gd name="T37" fmla="*/ 0 h 918"/>
                  <a:gd name="T38" fmla="*/ 1086 w 1086"/>
                  <a:gd name="T39" fmla="*/ 918 h 91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086" h="918">
                    <a:moveTo>
                      <a:pt x="0" y="837"/>
                    </a:moveTo>
                    <a:lnTo>
                      <a:pt x="27" y="837"/>
                    </a:lnTo>
                    <a:cubicBezTo>
                      <a:pt x="40" y="817"/>
                      <a:pt x="49" y="854"/>
                      <a:pt x="78" y="717"/>
                    </a:cubicBezTo>
                    <a:cubicBezTo>
                      <a:pt x="107" y="580"/>
                      <a:pt x="156" y="0"/>
                      <a:pt x="204" y="15"/>
                    </a:cubicBezTo>
                    <a:cubicBezTo>
                      <a:pt x="252" y="30"/>
                      <a:pt x="318" y="698"/>
                      <a:pt x="369" y="808"/>
                    </a:cubicBezTo>
                    <a:cubicBezTo>
                      <a:pt x="420" y="918"/>
                      <a:pt x="466" y="671"/>
                      <a:pt x="510" y="675"/>
                    </a:cubicBezTo>
                    <a:cubicBezTo>
                      <a:pt x="554" y="679"/>
                      <a:pt x="594" y="833"/>
                      <a:pt x="633" y="835"/>
                    </a:cubicBezTo>
                    <a:cubicBezTo>
                      <a:pt x="672" y="837"/>
                      <a:pt x="705" y="686"/>
                      <a:pt x="744" y="687"/>
                    </a:cubicBezTo>
                    <a:cubicBezTo>
                      <a:pt x="783" y="688"/>
                      <a:pt x="828" y="840"/>
                      <a:pt x="867" y="840"/>
                    </a:cubicBezTo>
                    <a:cubicBezTo>
                      <a:pt x="906" y="840"/>
                      <a:pt x="945" y="686"/>
                      <a:pt x="978" y="684"/>
                    </a:cubicBezTo>
                    <a:cubicBezTo>
                      <a:pt x="1011" y="682"/>
                      <a:pt x="1050" y="802"/>
                      <a:pt x="1068" y="828"/>
                    </a:cubicBezTo>
                    <a:cubicBezTo>
                      <a:pt x="1086" y="854"/>
                      <a:pt x="1082" y="838"/>
                      <a:pt x="1086" y="84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aphicFrame>
          <p:nvGraphicFramePr>
            <p:cNvPr id="17434" name="Object 12"/>
            <p:cNvGraphicFramePr>
              <a:graphicFrameLocks noChangeAspect="1"/>
            </p:cNvGraphicFramePr>
            <p:nvPr/>
          </p:nvGraphicFramePr>
          <p:xfrm>
            <a:off x="5102" y="2308"/>
            <a:ext cx="454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638140" imgH="238081" progId="Equation.3">
                    <p:embed/>
                  </p:oleObj>
                </mc:Choice>
                <mc:Fallback>
                  <p:oleObj name="公式" r:id="rId3" imgW="638140" imgH="238081" progId="Equation.3">
                    <p:embed/>
                    <p:pic>
                      <p:nvPicPr>
                        <p:cNvPr id="1743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" y="2308"/>
                          <a:ext cx="454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1021" name="Rectangle 13"/>
          <p:cNvSpPr>
            <a:spLocks noChangeArrowheads="1"/>
          </p:cNvSpPr>
          <p:nvPr/>
        </p:nvSpPr>
        <p:spPr bwMode="auto">
          <a:xfrm>
            <a:off x="1068917" y="358511"/>
            <a:ext cx="51435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）主极大位置由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及</a:t>
            </a:r>
            <a:r>
              <a:rPr lang="zh-CN" altLang="en-US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确定</a:t>
            </a:r>
          </a:p>
        </p:txBody>
      </p:sp>
      <p:sp>
        <p:nvSpPr>
          <p:cNvPr id="171022" name="Rectangle 14"/>
          <p:cNvSpPr>
            <a:spLocks noChangeArrowheads="1"/>
          </p:cNvSpPr>
          <p:nvPr/>
        </p:nvSpPr>
        <p:spPr bwMode="auto">
          <a:xfrm>
            <a:off x="3131344" y="865188"/>
            <a:ext cx="201612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主极大越亮，</a:t>
            </a:r>
          </a:p>
        </p:txBody>
      </p:sp>
      <p:sp>
        <p:nvSpPr>
          <p:cNvPr id="171023" name="Rectangle 15"/>
          <p:cNvSpPr>
            <a:spLocks noChangeArrowheads="1"/>
          </p:cNvSpPr>
          <p:nvPr/>
        </p:nvSpPr>
        <p:spPr bwMode="auto">
          <a:xfrm>
            <a:off x="1068917" y="891646"/>
            <a:ext cx="243681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 </a:t>
            </a: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越大：</a:t>
            </a:r>
          </a:p>
        </p:txBody>
      </p:sp>
      <p:graphicFrame>
        <p:nvGraphicFramePr>
          <p:cNvPr id="171024" name="Object 16"/>
          <p:cNvGraphicFramePr>
            <a:graphicFrameLocks noChangeAspect="1"/>
          </p:cNvGraphicFramePr>
          <p:nvPr/>
        </p:nvGraphicFramePr>
        <p:xfrm>
          <a:off x="7098793" y="549991"/>
          <a:ext cx="1095333" cy="1051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8840" imgH="609480" progId="Equation.DSMT4">
                  <p:embed/>
                </p:oleObj>
              </mc:Choice>
              <mc:Fallback>
                <p:oleObj name="Equation" r:id="rId5" imgW="888840" imgH="609480" progId="Equation.DSMT4">
                  <p:embed/>
                  <p:pic>
                    <p:nvPicPr>
                      <p:cNvPr id="17102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8793" y="549991"/>
                        <a:ext cx="1095333" cy="1051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83536" y="2159000"/>
            <a:ext cx="5229489" cy="3111500"/>
            <a:chOff x="787" y="1920"/>
            <a:chExt cx="3953" cy="2064"/>
          </a:xfrm>
        </p:grpSpPr>
        <p:sp>
          <p:nvSpPr>
            <p:cNvPr id="17428" name="Line 18"/>
            <p:cNvSpPr>
              <a:spLocks noChangeShapeType="1"/>
            </p:cNvSpPr>
            <p:nvPr/>
          </p:nvSpPr>
          <p:spPr bwMode="auto">
            <a:xfrm flipH="1" flipV="1">
              <a:off x="3741" y="1950"/>
              <a:ext cx="0" cy="20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9" name="Line 19"/>
            <p:cNvSpPr>
              <a:spLocks noChangeShapeType="1"/>
            </p:cNvSpPr>
            <p:nvPr/>
          </p:nvSpPr>
          <p:spPr bwMode="auto">
            <a:xfrm flipH="1" flipV="1">
              <a:off x="4740" y="1950"/>
              <a:ext cx="0" cy="20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30" name="Line 20"/>
            <p:cNvSpPr>
              <a:spLocks noChangeShapeType="1"/>
            </p:cNvSpPr>
            <p:nvPr/>
          </p:nvSpPr>
          <p:spPr bwMode="auto">
            <a:xfrm flipH="1" flipV="1">
              <a:off x="1772" y="1925"/>
              <a:ext cx="0" cy="20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31" name="Line 21"/>
            <p:cNvSpPr>
              <a:spLocks noChangeShapeType="1"/>
            </p:cNvSpPr>
            <p:nvPr/>
          </p:nvSpPr>
          <p:spPr bwMode="auto">
            <a:xfrm flipH="1" flipV="1">
              <a:off x="787" y="1925"/>
              <a:ext cx="0" cy="20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32" name="Line 22"/>
            <p:cNvSpPr>
              <a:spLocks noChangeShapeType="1"/>
            </p:cNvSpPr>
            <p:nvPr/>
          </p:nvSpPr>
          <p:spPr bwMode="auto">
            <a:xfrm flipH="1" flipV="1">
              <a:off x="2772" y="1920"/>
              <a:ext cx="0" cy="20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171031" name="Rectangle 23"/>
          <p:cNvSpPr>
            <a:spLocks noChangeArrowheads="1"/>
          </p:cNvSpPr>
          <p:nvPr/>
        </p:nvSpPr>
        <p:spPr bwMode="auto">
          <a:xfrm>
            <a:off x="1871928" y="1404938"/>
            <a:ext cx="592269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很大时，两主极大间形成一片暗区。</a:t>
            </a:r>
          </a:p>
        </p:txBody>
      </p:sp>
      <p:sp>
        <p:nvSpPr>
          <p:cNvPr id="171032" name="Rectangle 24"/>
          <p:cNvSpPr>
            <a:spLocks noChangeArrowheads="1"/>
          </p:cNvSpPr>
          <p:nvPr/>
        </p:nvSpPr>
        <p:spPr bwMode="auto">
          <a:xfrm>
            <a:off x="4992047" y="358511"/>
            <a:ext cx="209814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，与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无关。</a:t>
            </a:r>
          </a:p>
        </p:txBody>
      </p:sp>
      <p:sp>
        <p:nvSpPr>
          <p:cNvPr id="171033" name="Rectangle 25"/>
          <p:cNvSpPr>
            <a:spLocks noChangeArrowheads="1"/>
          </p:cNvSpPr>
          <p:nvPr/>
        </p:nvSpPr>
        <p:spPr bwMode="auto">
          <a:xfrm>
            <a:off x="4991365" y="865188"/>
            <a:ext cx="116945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越窄。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1331641" y="3397250"/>
            <a:ext cx="6712479" cy="1964532"/>
            <a:chOff x="521" y="2568"/>
            <a:chExt cx="5074" cy="1485"/>
          </a:xfrm>
        </p:grpSpPr>
        <p:sp>
          <p:nvSpPr>
            <p:cNvPr id="17420" name="Line 27"/>
            <p:cNvSpPr>
              <a:spLocks noChangeShapeType="1"/>
            </p:cNvSpPr>
            <p:nvPr/>
          </p:nvSpPr>
          <p:spPr bwMode="auto">
            <a:xfrm flipV="1">
              <a:off x="521" y="3944"/>
              <a:ext cx="452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1" name="Line 28"/>
            <p:cNvSpPr>
              <a:spLocks noChangeShapeType="1"/>
            </p:cNvSpPr>
            <p:nvPr/>
          </p:nvSpPr>
          <p:spPr bwMode="auto">
            <a:xfrm flipV="1">
              <a:off x="2758" y="2568"/>
              <a:ext cx="5" cy="139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2" name="Freeform 30"/>
            <p:cNvSpPr>
              <a:spLocks/>
            </p:cNvSpPr>
            <p:nvPr/>
          </p:nvSpPr>
          <p:spPr bwMode="auto">
            <a:xfrm>
              <a:off x="4615" y="2676"/>
              <a:ext cx="263" cy="1337"/>
            </a:xfrm>
            <a:custGeom>
              <a:avLst/>
              <a:gdLst>
                <a:gd name="T0" fmla="*/ 0 w 288"/>
                <a:gd name="T1" fmla="*/ 6026 h 1141"/>
                <a:gd name="T2" fmla="*/ 26 w 288"/>
                <a:gd name="T3" fmla="*/ 5497 h 1141"/>
                <a:gd name="T4" fmla="*/ 48 w 288"/>
                <a:gd name="T5" fmla="*/ 1 h 1141"/>
                <a:gd name="T6" fmla="*/ 81 w 288"/>
                <a:gd name="T7" fmla="*/ 5520 h 1141"/>
                <a:gd name="T8" fmla="*/ 107 w 288"/>
                <a:gd name="T9" fmla="*/ 6037 h 1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8"/>
                <a:gd name="T16" fmla="*/ 0 h 1141"/>
                <a:gd name="T17" fmla="*/ 288 w 288"/>
                <a:gd name="T18" fmla="*/ 1141 h 1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8" h="1141">
                  <a:moveTo>
                    <a:pt x="0" y="1054"/>
                  </a:moveTo>
                  <a:cubicBezTo>
                    <a:pt x="12" y="1039"/>
                    <a:pt x="48" y="1136"/>
                    <a:pt x="70" y="961"/>
                  </a:cubicBezTo>
                  <a:cubicBezTo>
                    <a:pt x="92" y="786"/>
                    <a:pt x="109" y="0"/>
                    <a:pt x="134" y="1"/>
                  </a:cubicBezTo>
                  <a:cubicBezTo>
                    <a:pt x="159" y="2"/>
                    <a:pt x="192" y="789"/>
                    <a:pt x="218" y="965"/>
                  </a:cubicBezTo>
                  <a:cubicBezTo>
                    <a:pt x="244" y="1141"/>
                    <a:pt x="274" y="1037"/>
                    <a:pt x="288" y="105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3" name="Freeform 31"/>
            <p:cNvSpPr>
              <a:spLocks/>
            </p:cNvSpPr>
            <p:nvPr/>
          </p:nvSpPr>
          <p:spPr bwMode="auto">
            <a:xfrm>
              <a:off x="1636" y="2700"/>
              <a:ext cx="1009" cy="1353"/>
            </a:xfrm>
            <a:custGeom>
              <a:avLst/>
              <a:gdLst>
                <a:gd name="T0" fmla="*/ 0 w 1111"/>
                <a:gd name="T1" fmla="*/ 1297 h 1345"/>
                <a:gd name="T2" fmla="*/ 29 w 1111"/>
                <a:gd name="T3" fmla="*/ 1172 h 1345"/>
                <a:gd name="T4" fmla="*/ 48 w 1111"/>
                <a:gd name="T5" fmla="*/ 11 h 1345"/>
                <a:gd name="T6" fmla="*/ 70 w 1111"/>
                <a:gd name="T7" fmla="*/ 1233 h 1345"/>
                <a:gd name="T8" fmla="*/ 114 w 1111"/>
                <a:gd name="T9" fmla="*/ 1224 h 1345"/>
                <a:gd name="T10" fmla="*/ 143 w 1111"/>
                <a:gd name="T11" fmla="*/ 1306 h 1345"/>
                <a:gd name="T12" fmla="*/ 173 w 1111"/>
                <a:gd name="T13" fmla="*/ 1217 h 1345"/>
                <a:gd name="T14" fmla="*/ 197 w 1111"/>
                <a:gd name="T15" fmla="*/ 1304 h 1345"/>
                <a:gd name="T16" fmla="*/ 225 w 1111"/>
                <a:gd name="T17" fmla="*/ 1219 h 1345"/>
                <a:gd name="T18" fmla="*/ 252 w 1111"/>
                <a:gd name="T19" fmla="*/ 1304 h 1345"/>
                <a:gd name="T20" fmla="*/ 278 w 1111"/>
                <a:gd name="T21" fmla="*/ 1210 h 1345"/>
                <a:gd name="T22" fmla="*/ 298 w 1111"/>
                <a:gd name="T23" fmla="*/ 1304 h 1345"/>
                <a:gd name="T24" fmla="*/ 320 w 1111"/>
                <a:gd name="T25" fmla="*/ 1214 h 1345"/>
                <a:gd name="T26" fmla="*/ 344 w 1111"/>
                <a:gd name="T27" fmla="*/ 1306 h 1345"/>
                <a:gd name="T28" fmla="*/ 364 w 1111"/>
                <a:gd name="T29" fmla="*/ 1214 h 1345"/>
                <a:gd name="T30" fmla="*/ 386 w 1111"/>
                <a:gd name="T31" fmla="*/ 1293 h 13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11"/>
                <a:gd name="T49" fmla="*/ 0 h 1345"/>
                <a:gd name="T50" fmla="*/ 1111 w 1111"/>
                <a:gd name="T51" fmla="*/ 1345 h 13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11" h="1345">
                  <a:moveTo>
                    <a:pt x="0" y="1216"/>
                  </a:moveTo>
                  <a:cubicBezTo>
                    <a:pt x="14" y="1196"/>
                    <a:pt x="61" y="1296"/>
                    <a:pt x="84" y="1095"/>
                  </a:cubicBezTo>
                  <a:cubicBezTo>
                    <a:pt x="107" y="894"/>
                    <a:pt x="121" y="0"/>
                    <a:pt x="140" y="11"/>
                  </a:cubicBezTo>
                  <a:cubicBezTo>
                    <a:pt x="159" y="21"/>
                    <a:pt x="169" y="967"/>
                    <a:pt x="200" y="1156"/>
                  </a:cubicBezTo>
                  <a:cubicBezTo>
                    <a:pt x="231" y="1345"/>
                    <a:pt x="292" y="1136"/>
                    <a:pt x="328" y="1147"/>
                  </a:cubicBezTo>
                  <a:cubicBezTo>
                    <a:pt x="364" y="1158"/>
                    <a:pt x="387" y="1225"/>
                    <a:pt x="415" y="1224"/>
                  </a:cubicBezTo>
                  <a:cubicBezTo>
                    <a:pt x="443" y="1223"/>
                    <a:pt x="474" y="1140"/>
                    <a:pt x="499" y="1140"/>
                  </a:cubicBezTo>
                  <a:cubicBezTo>
                    <a:pt x="524" y="1140"/>
                    <a:pt x="543" y="1222"/>
                    <a:pt x="568" y="1222"/>
                  </a:cubicBezTo>
                  <a:cubicBezTo>
                    <a:pt x="593" y="1222"/>
                    <a:pt x="622" y="1142"/>
                    <a:pt x="648" y="1142"/>
                  </a:cubicBezTo>
                  <a:cubicBezTo>
                    <a:pt x="674" y="1142"/>
                    <a:pt x="699" y="1223"/>
                    <a:pt x="724" y="1222"/>
                  </a:cubicBezTo>
                  <a:cubicBezTo>
                    <a:pt x="749" y="1221"/>
                    <a:pt x="777" y="1133"/>
                    <a:pt x="800" y="1133"/>
                  </a:cubicBezTo>
                  <a:cubicBezTo>
                    <a:pt x="823" y="1133"/>
                    <a:pt x="840" y="1221"/>
                    <a:pt x="860" y="1222"/>
                  </a:cubicBezTo>
                  <a:cubicBezTo>
                    <a:pt x="880" y="1223"/>
                    <a:pt x="898" y="1137"/>
                    <a:pt x="920" y="1137"/>
                  </a:cubicBezTo>
                  <a:cubicBezTo>
                    <a:pt x="942" y="1137"/>
                    <a:pt x="970" y="1224"/>
                    <a:pt x="991" y="1224"/>
                  </a:cubicBezTo>
                  <a:cubicBezTo>
                    <a:pt x="1012" y="1224"/>
                    <a:pt x="1028" y="1139"/>
                    <a:pt x="1048" y="1137"/>
                  </a:cubicBezTo>
                  <a:cubicBezTo>
                    <a:pt x="1068" y="1135"/>
                    <a:pt x="1098" y="1196"/>
                    <a:pt x="1111" y="1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4" name="Freeform 32"/>
            <p:cNvSpPr>
              <a:spLocks/>
            </p:cNvSpPr>
            <p:nvPr/>
          </p:nvSpPr>
          <p:spPr bwMode="auto">
            <a:xfrm>
              <a:off x="661" y="2699"/>
              <a:ext cx="985" cy="1353"/>
            </a:xfrm>
            <a:custGeom>
              <a:avLst/>
              <a:gdLst>
                <a:gd name="T0" fmla="*/ 0 w 1111"/>
                <a:gd name="T1" fmla="*/ 1297 h 1345"/>
                <a:gd name="T2" fmla="*/ 22 w 1111"/>
                <a:gd name="T3" fmla="*/ 1172 h 1345"/>
                <a:gd name="T4" fmla="*/ 37 w 1111"/>
                <a:gd name="T5" fmla="*/ 11 h 1345"/>
                <a:gd name="T6" fmla="*/ 52 w 1111"/>
                <a:gd name="T7" fmla="*/ 1233 h 1345"/>
                <a:gd name="T8" fmla="*/ 88 w 1111"/>
                <a:gd name="T9" fmla="*/ 1224 h 1345"/>
                <a:gd name="T10" fmla="*/ 110 w 1111"/>
                <a:gd name="T11" fmla="*/ 1306 h 1345"/>
                <a:gd name="T12" fmla="*/ 133 w 1111"/>
                <a:gd name="T13" fmla="*/ 1217 h 1345"/>
                <a:gd name="T14" fmla="*/ 151 w 1111"/>
                <a:gd name="T15" fmla="*/ 1304 h 1345"/>
                <a:gd name="T16" fmla="*/ 173 w 1111"/>
                <a:gd name="T17" fmla="*/ 1219 h 1345"/>
                <a:gd name="T18" fmla="*/ 192 w 1111"/>
                <a:gd name="T19" fmla="*/ 1304 h 1345"/>
                <a:gd name="T20" fmla="*/ 213 w 1111"/>
                <a:gd name="T21" fmla="*/ 1210 h 1345"/>
                <a:gd name="T22" fmla="*/ 230 w 1111"/>
                <a:gd name="T23" fmla="*/ 1304 h 1345"/>
                <a:gd name="T24" fmla="*/ 245 w 1111"/>
                <a:gd name="T25" fmla="*/ 1214 h 1345"/>
                <a:gd name="T26" fmla="*/ 263 w 1111"/>
                <a:gd name="T27" fmla="*/ 1306 h 1345"/>
                <a:gd name="T28" fmla="*/ 280 w 1111"/>
                <a:gd name="T29" fmla="*/ 1214 h 1345"/>
                <a:gd name="T30" fmla="*/ 295 w 1111"/>
                <a:gd name="T31" fmla="*/ 1293 h 13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11"/>
                <a:gd name="T49" fmla="*/ 0 h 1345"/>
                <a:gd name="T50" fmla="*/ 1111 w 1111"/>
                <a:gd name="T51" fmla="*/ 1345 h 13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11" h="1345">
                  <a:moveTo>
                    <a:pt x="0" y="1216"/>
                  </a:moveTo>
                  <a:cubicBezTo>
                    <a:pt x="14" y="1196"/>
                    <a:pt x="61" y="1296"/>
                    <a:pt x="84" y="1095"/>
                  </a:cubicBezTo>
                  <a:cubicBezTo>
                    <a:pt x="107" y="894"/>
                    <a:pt x="121" y="0"/>
                    <a:pt x="140" y="11"/>
                  </a:cubicBezTo>
                  <a:cubicBezTo>
                    <a:pt x="159" y="21"/>
                    <a:pt x="169" y="967"/>
                    <a:pt x="200" y="1156"/>
                  </a:cubicBezTo>
                  <a:cubicBezTo>
                    <a:pt x="231" y="1345"/>
                    <a:pt x="292" y="1136"/>
                    <a:pt x="328" y="1147"/>
                  </a:cubicBezTo>
                  <a:cubicBezTo>
                    <a:pt x="364" y="1158"/>
                    <a:pt x="387" y="1225"/>
                    <a:pt x="415" y="1224"/>
                  </a:cubicBezTo>
                  <a:cubicBezTo>
                    <a:pt x="443" y="1223"/>
                    <a:pt x="474" y="1140"/>
                    <a:pt x="499" y="1140"/>
                  </a:cubicBezTo>
                  <a:cubicBezTo>
                    <a:pt x="524" y="1140"/>
                    <a:pt x="543" y="1222"/>
                    <a:pt x="568" y="1222"/>
                  </a:cubicBezTo>
                  <a:cubicBezTo>
                    <a:pt x="593" y="1222"/>
                    <a:pt x="622" y="1142"/>
                    <a:pt x="648" y="1142"/>
                  </a:cubicBezTo>
                  <a:cubicBezTo>
                    <a:pt x="674" y="1142"/>
                    <a:pt x="699" y="1223"/>
                    <a:pt x="724" y="1222"/>
                  </a:cubicBezTo>
                  <a:cubicBezTo>
                    <a:pt x="749" y="1221"/>
                    <a:pt x="777" y="1133"/>
                    <a:pt x="800" y="1133"/>
                  </a:cubicBezTo>
                  <a:cubicBezTo>
                    <a:pt x="823" y="1133"/>
                    <a:pt x="840" y="1221"/>
                    <a:pt x="860" y="1222"/>
                  </a:cubicBezTo>
                  <a:cubicBezTo>
                    <a:pt x="880" y="1223"/>
                    <a:pt x="898" y="1137"/>
                    <a:pt x="920" y="1137"/>
                  </a:cubicBezTo>
                  <a:cubicBezTo>
                    <a:pt x="942" y="1137"/>
                    <a:pt x="970" y="1224"/>
                    <a:pt x="991" y="1224"/>
                  </a:cubicBezTo>
                  <a:cubicBezTo>
                    <a:pt x="1012" y="1224"/>
                    <a:pt x="1028" y="1139"/>
                    <a:pt x="1048" y="1137"/>
                  </a:cubicBezTo>
                  <a:cubicBezTo>
                    <a:pt x="1068" y="1135"/>
                    <a:pt x="1098" y="1196"/>
                    <a:pt x="1111" y="1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5" name="Freeform 33"/>
            <p:cNvSpPr>
              <a:spLocks/>
            </p:cNvSpPr>
            <p:nvPr/>
          </p:nvSpPr>
          <p:spPr bwMode="auto">
            <a:xfrm>
              <a:off x="2640" y="2700"/>
              <a:ext cx="967" cy="1353"/>
            </a:xfrm>
            <a:custGeom>
              <a:avLst/>
              <a:gdLst>
                <a:gd name="T0" fmla="*/ 0 w 1111"/>
                <a:gd name="T1" fmla="*/ 1297 h 1345"/>
                <a:gd name="T2" fmla="*/ 18 w 1111"/>
                <a:gd name="T3" fmla="*/ 1172 h 1345"/>
                <a:gd name="T4" fmla="*/ 30 w 1111"/>
                <a:gd name="T5" fmla="*/ 11 h 1345"/>
                <a:gd name="T6" fmla="*/ 44 w 1111"/>
                <a:gd name="T7" fmla="*/ 1233 h 1345"/>
                <a:gd name="T8" fmla="*/ 71 w 1111"/>
                <a:gd name="T9" fmla="*/ 1224 h 1345"/>
                <a:gd name="T10" fmla="*/ 91 w 1111"/>
                <a:gd name="T11" fmla="*/ 1306 h 1345"/>
                <a:gd name="T12" fmla="*/ 109 w 1111"/>
                <a:gd name="T13" fmla="*/ 1217 h 1345"/>
                <a:gd name="T14" fmla="*/ 124 w 1111"/>
                <a:gd name="T15" fmla="*/ 1304 h 1345"/>
                <a:gd name="T16" fmla="*/ 140 w 1111"/>
                <a:gd name="T17" fmla="*/ 1219 h 1345"/>
                <a:gd name="T18" fmla="*/ 157 w 1111"/>
                <a:gd name="T19" fmla="*/ 1304 h 1345"/>
                <a:gd name="T20" fmla="*/ 174 w 1111"/>
                <a:gd name="T21" fmla="*/ 1210 h 1345"/>
                <a:gd name="T22" fmla="*/ 187 w 1111"/>
                <a:gd name="T23" fmla="*/ 1304 h 1345"/>
                <a:gd name="T24" fmla="*/ 200 w 1111"/>
                <a:gd name="T25" fmla="*/ 1214 h 1345"/>
                <a:gd name="T26" fmla="*/ 215 w 1111"/>
                <a:gd name="T27" fmla="*/ 1306 h 1345"/>
                <a:gd name="T28" fmla="*/ 227 w 1111"/>
                <a:gd name="T29" fmla="*/ 1214 h 1345"/>
                <a:gd name="T30" fmla="*/ 242 w 1111"/>
                <a:gd name="T31" fmla="*/ 1293 h 13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11"/>
                <a:gd name="T49" fmla="*/ 0 h 1345"/>
                <a:gd name="T50" fmla="*/ 1111 w 1111"/>
                <a:gd name="T51" fmla="*/ 1345 h 13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11" h="1345">
                  <a:moveTo>
                    <a:pt x="0" y="1216"/>
                  </a:moveTo>
                  <a:cubicBezTo>
                    <a:pt x="14" y="1196"/>
                    <a:pt x="61" y="1296"/>
                    <a:pt x="84" y="1095"/>
                  </a:cubicBezTo>
                  <a:cubicBezTo>
                    <a:pt x="107" y="894"/>
                    <a:pt x="121" y="0"/>
                    <a:pt x="140" y="11"/>
                  </a:cubicBezTo>
                  <a:cubicBezTo>
                    <a:pt x="159" y="21"/>
                    <a:pt x="169" y="967"/>
                    <a:pt x="200" y="1156"/>
                  </a:cubicBezTo>
                  <a:cubicBezTo>
                    <a:pt x="231" y="1345"/>
                    <a:pt x="292" y="1136"/>
                    <a:pt x="328" y="1147"/>
                  </a:cubicBezTo>
                  <a:cubicBezTo>
                    <a:pt x="364" y="1158"/>
                    <a:pt x="387" y="1225"/>
                    <a:pt x="415" y="1224"/>
                  </a:cubicBezTo>
                  <a:cubicBezTo>
                    <a:pt x="443" y="1223"/>
                    <a:pt x="474" y="1140"/>
                    <a:pt x="499" y="1140"/>
                  </a:cubicBezTo>
                  <a:cubicBezTo>
                    <a:pt x="524" y="1140"/>
                    <a:pt x="543" y="1222"/>
                    <a:pt x="568" y="1222"/>
                  </a:cubicBezTo>
                  <a:cubicBezTo>
                    <a:pt x="593" y="1222"/>
                    <a:pt x="622" y="1142"/>
                    <a:pt x="648" y="1142"/>
                  </a:cubicBezTo>
                  <a:cubicBezTo>
                    <a:pt x="674" y="1142"/>
                    <a:pt x="699" y="1223"/>
                    <a:pt x="724" y="1222"/>
                  </a:cubicBezTo>
                  <a:cubicBezTo>
                    <a:pt x="749" y="1221"/>
                    <a:pt x="777" y="1133"/>
                    <a:pt x="800" y="1133"/>
                  </a:cubicBezTo>
                  <a:cubicBezTo>
                    <a:pt x="823" y="1133"/>
                    <a:pt x="840" y="1221"/>
                    <a:pt x="860" y="1222"/>
                  </a:cubicBezTo>
                  <a:cubicBezTo>
                    <a:pt x="880" y="1223"/>
                    <a:pt x="898" y="1137"/>
                    <a:pt x="920" y="1137"/>
                  </a:cubicBezTo>
                  <a:cubicBezTo>
                    <a:pt x="942" y="1137"/>
                    <a:pt x="970" y="1224"/>
                    <a:pt x="991" y="1224"/>
                  </a:cubicBezTo>
                  <a:cubicBezTo>
                    <a:pt x="1012" y="1224"/>
                    <a:pt x="1028" y="1139"/>
                    <a:pt x="1048" y="1137"/>
                  </a:cubicBezTo>
                  <a:cubicBezTo>
                    <a:pt x="1068" y="1135"/>
                    <a:pt x="1098" y="1196"/>
                    <a:pt x="1111" y="1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26" name="Freeform 34"/>
            <p:cNvSpPr>
              <a:spLocks/>
            </p:cNvSpPr>
            <p:nvPr/>
          </p:nvSpPr>
          <p:spPr bwMode="auto">
            <a:xfrm>
              <a:off x="3610" y="2700"/>
              <a:ext cx="1017" cy="1353"/>
            </a:xfrm>
            <a:custGeom>
              <a:avLst/>
              <a:gdLst>
                <a:gd name="T0" fmla="*/ 0 w 1111"/>
                <a:gd name="T1" fmla="*/ 1297 h 1345"/>
                <a:gd name="T2" fmla="*/ 32 w 1111"/>
                <a:gd name="T3" fmla="*/ 1172 h 1345"/>
                <a:gd name="T4" fmla="*/ 53 w 1111"/>
                <a:gd name="T5" fmla="*/ 11 h 1345"/>
                <a:gd name="T6" fmla="*/ 76 w 1111"/>
                <a:gd name="T7" fmla="*/ 1233 h 1345"/>
                <a:gd name="T8" fmla="*/ 124 w 1111"/>
                <a:gd name="T9" fmla="*/ 1224 h 1345"/>
                <a:gd name="T10" fmla="*/ 157 w 1111"/>
                <a:gd name="T11" fmla="*/ 1306 h 1345"/>
                <a:gd name="T12" fmla="*/ 189 w 1111"/>
                <a:gd name="T13" fmla="*/ 1217 h 1345"/>
                <a:gd name="T14" fmla="*/ 214 w 1111"/>
                <a:gd name="T15" fmla="*/ 1304 h 1345"/>
                <a:gd name="T16" fmla="*/ 245 w 1111"/>
                <a:gd name="T17" fmla="*/ 1219 h 1345"/>
                <a:gd name="T18" fmla="*/ 275 w 1111"/>
                <a:gd name="T19" fmla="*/ 1304 h 1345"/>
                <a:gd name="T20" fmla="*/ 303 w 1111"/>
                <a:gd name="T21" fmla="*/ 1210 h 1345"/>
                <a:gd name="T22" fmla="*/ 324 w 1111"/>
                <a:gd name="T23" fmla="*/ 1304 h 1345"/>
                <a:gd name="T24" fmla="*/ 348 w 1111"/>
                <a:gd name="T25" fmla="*/ 1214 h 1345"/>
                <a:gd name="T26" fmla="*/ 375 w 1111"/>
                <a:gd name="T27" fmla="*/ 1306 h 1345"/>
                <a:gd name="T28" fmla="*/ 396 w 1111"/>
                <a:gd name="T29" fmla="*/ 1214 h 1345"/>
                <a:gd name="T30" fmla="*/ 421 w 1111"/>
                <a:gd name="T31" fmla="*/ 1293 h 134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11"/>
                <a:gd name="T49" fmla="*/ 0 h 1345"/>
                <a:gd name="T50" fmla="*/ 1111 w 1111"/>
                <a:gd name="T51" fmla="*/ 1345 h 134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11" h="1345">
                  <a:moveTo>
                    <a:pt x="0" y="1216"/>
                  </a:moveTo>
                  <a:cubicBezTo>
                    <a:pt x="14" y="1196"/>
                    <a:pt x="61" y="1296"/>
                    <a:pt x="84" y="1095"/>
                  </a:cubicBezTo>
                  <a:cubicBezTo>
                    <a:pt x="107" y="894"/>
                    <a:pt x="121" y="0"/>
                    <a:pt x="140" y="11"/>
                  </a:cubicBezTo>
                  <a:cubicBezTo>
                    <a:pt x="159" y="21"/>
                    <a:pt x="169" y="967"/>
                    <a:pt x="200" y="1156"/>
                  </a:cubicBezTo>
                  <a:cubicBezTo>
                    <a:pt x="231" y="1345"/>
                    <a:pt x="292" y="1136"/>
                    <a:pt x="328" y="1147"/>
                  </a:cubicBezTo>
                  <a:cubicBezTo>
                    <a:pt x="364" y="1158"/>
                    <a:pt x="387" y="1225"/>
                    <a:pt x="415" y="1224"/>
                  </a:cubicBezTo>
                  <a:cubicBezTo>
                    <a:pt x="443" y="1223"/>
                    <a:pt x="474" y="1140"/>
                    <a:pt x="499" y="1140"/>
                  </a:cubicBezTo>
                  <a:cubicBezTo>
                    <a:pt x="524" y="1140"/>
                    <a:pt x="543" y="1222"/>
                    <a:pt x="568" y="1222"/>
                  </a:cubicBezTo>
                  <a:cubicBezTo>
                    <a:pt x="593" y="1222"/>
                    <a:pt x="622" y="1142"/>
                    <a:pt x="648" y="1142"/>
                  </a:cubicBezTo>
                  <a:cubicBezTo>
                    <a:pt x="674" y="1142"/>
                    <a:pt x="699" y="1223"/>
                    <a:pt x="724" y="1222"/>
                  </a:cubicBezTo>
                  <a:cubicBezTo>
                    <a:pt x="749" y="1221"/>
                    <a:pt x="777" y="1133"/>
                    <a:pt x="800" y="1133"/>
                  </a:cubicBezTo>
                  <a:cubicBezTo>
                    <a:pt x="823" y="1133"/>
                    <a:pt x="840" y="1221"/>
                    <a:pt x="860" y="1222"/>
                  </a:cubicBezTo>
                  <a:cubicBezTo>
                    <a:pt x="880" y="1223"/>
                    <a:pt x="898" y="1137"/>
                    <a:pt x="920" y="1137"/>
                  </a:cubicBezTo>
                  <a:cubicBezTo>
                    <a:pt x="942" y="1137"/>
                    <a:pt x="970" y="1224"/>
                    <a:pt x="991" y="1224"/>
                  </a:cubicBezTo>
                  <a:cubicBezTo>
                    <a:pt x="1012" y="1224"/>
                    <a:pt x="1028" y="1139"/>
                    <a:pt x="1048" y="1137"/>
                  </a:cubicBezTo>
                  <a:cubicBezTo>
                    <a:pt x="1068" y="1135"/>
                    <a:pt x="1098" y="1196"/>
                    <a:pt x="1111" y="12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7427" name="Object 35"/>
            <p:cNvGraphicFramePr>
              <a:graphicFrameLocks noChangeAspect="1"/>
            </p:cNvGraphicFramePr>
            <p:nvPr/>
          </p:nvGraphicFramePr>
          <p:xfrm>
            <a:off x="5096" y="3772"/>
            <a:ext cx="499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638140" imgH="238081" progId="Equation.3">
                    <p:embed/>
                  </p:oleObj>
                </mc:Choice>
                <mc:Fallback>
                  <p:oleObj name="公式" r:id="rId7" imgW="638140" imgH="238081" progId="Equation.3">
                    <p:embed/>
                    <p:pic>
                      <p:nvPicPr>
                        <p:cNvPr id="17427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6" y="3772"/>
                          <a:ext cx="499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2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8216467-5A3C-8BFA-F0B0-5F0717F9F3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6604" y="3655038"/>
          <a:ext cx="978938" cy="44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720" imgH="241200" progId="Equation.DSMT4">
                  <p:embed/>
                </p:oleObj>
              </mc:Choice>
              <mc:Fallback>
                <p:oleObj name="Equation" r:id="rId9" imgW="55872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88216467-5A3C-8BFA-F0B0-5F0717F9F3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6604" y="3655038"/>
                        <a:ext cx="978938" cy="4448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A5986B81-ACF0-9EDE-F754-A795FDA761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78" y="1779596"/>
            <a:ext cx="6764551" cy="3561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7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21" grpId="0" autoUpdateAnimBg="0"/>
      <p:bldP spid="171022" grpId="0" build="p" autoUpdateAnimBg="0" advAuto="0"/>
      <p:bldP spid="171023" grpId="0" autoUpdateAnimBg="0"/>
      <p:bldP spid="171031" grpId="0" build="p" autoUpdateAnimBg="0"/>
      <p:bldP spid="171032" grpId="0" build="p" autoUpdateAnimBg="0"/>
      <p:bldP spid="1710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71767" y="2377447"/>
            <a:ext cx="3812262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33" dirty="0">
                <a:solidFill>
                  <a:srgbClr val="FF0000"/>
                </a:solidFill>
              </a:rPr>
              <a:t>作业：</a:t>
            </a:r>
            <a:r>
              <a:rPr lang="en-US" altLang="zh-CN" sz="2333" dirty="0"/>
              <a:t>P127</a:t>
            </a:r>
            <a:r>
              <a:rPr lang="zh-CN" altLang="en-US" sz="2333" dirty="0"/>
              <a:t>：一</a:t>
            </a:r>
            <a:r>
              <a:rPr lang="en-US" altLang="zh-CN" sz="2333" dirty="0"/>
              <a:t>.3 </a:t>
            </a:r>
            <a:r>
              <a:rPr lang="zh-CN" altLang="en-US" sz="2333" dirty="0"/>
              <a:t>二</a:t>
            </a:r>
            <a:r>
              <a:rPr lang="en-US" altLang="zh-CN" sz="2333" dirty="0"/>
              <a:t>. 5 </a:t>
            </a:r>
            <a:r>
              <a:rPr lang="zh-CN" altLang="en-US" sz="2333" dirty="0"/>
              <a:t>三</a:t>
            </a:r>
            <a:r>
              <a:rPr lang="en-US" altLang="zh-CN" sz="2333" dirty="0"/>
              <a:t>.3</a:t>
            </a:r>
          </a:p>
        </p:txBody>
      </p:sp>
    </p:spTree>
    <p:extLst>
      <p:ext uri="{BB962C8B-B14F-4D97-AF65-F5344CB8AC3E}">
        <p14:creationId xmlns:p14="http://schemas.microsoft.com/office/powerpoint/2010/main" val="1205659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848DD5A6-90AB-18E0-338B-F185F7A8E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92241"/>
            <a:ext cx="8748464" cy="220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333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例题</a:t>
            </a:r>
            <a:r>
              <a:rPr lang="en-US" altLang="zh-CN" sz="2333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用单色平行可见光垂直照射到缝宽为</a:t>
            </a:r>
            <a:r>
              <a:rPr lang="en-GB" altLang="zh-CN" sz="2333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=0.5mm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的单缝上，在缝后放一焦距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=100cm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的透镜，则在位于焦平面的观察屏上形成衍射条纹。已知在屏上离中央明纹中心为1.5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mm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处的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点为明纹，求 </a:t>
            </a:r>
            <a:r>
              <a:rPr lang="en-US" altLang="en-US" sz="2333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(1)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入射光的波长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；(2)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该点的明纹级次，以及此时单缝波面可分出的半波带数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；(3)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中央明纹的宽度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en-US" sz="2333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8E42F8E0-ED8A-3799-0551-4F657E9AF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037" y="2634714"/>
            <a:ext cx="141932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D4D85D59-C30D-359D-81AB-7B5FDBC3B4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8818" y="3584249"/>
            <a:ext cx="17580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t</a:t>
            </a:r>
            <a:r>
              <a:rPr lang="en-US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an</a:t>
            </a:r>
            <a:r>
              <a:rPr lang="en-GB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</a:t>
            </a:r>
            <a:r>
              <a:rPr lang="en-GB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GB" altLang="zh-CN" sz="2400" b="0" dirty="0">
                <a:latin typeface="宋体" panose="02010600030101010101" pitchFamily="2" charset="-122"/>
                <a:sym typeface="Symbol" panose="05050102010706020507" pitchFamily="18" charset="2"/>
              </a:rPr>
              <a:t>≈</a:t>
            </a:r>
            <a:r>
              <a:rPr lang="en-GB" altLang="zh-CN" sz="2400" b="0" dirty="0">
                <a:latin typeface="Times New Roman" panose="02020603050405020304" pitchFamily="18" charset="0"/>
                <a:ea typeface="黑体" panose="02010609060101010101" pitchFamily="49" charset="-122"/>
              </a:rPr>
              <a:t>sin</a:t>
            </a:r>
            <a:r>
              <a:rPr lang="en-GB" altLang="zh-CN" sz="240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</a:t>
            </a:r>
            <a:endParaRPr lang="en-US" altLang="zh-CN" sz="2400" b="0" i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6B819779-80C4-338D-5516-9C327BCC7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011" y="2621242"/>
            <a:ext cx="1665553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明纹条件</a:t>
            </a:r>
          </a:p>
        </p:txBody>
      </p:sp>
      <p:graphicFrame>
        <p:nvGraphicFramePr>
          <p:cNvPr id="10247" name="Object 7">
            <a:extLst>
              <a:ext uri="{FF2B5EF4-FFF2-40B4-BE49-F238E27FC236}">
                <a16:creationId xmlns:a16="http://schemas.microsoft.com/office/drawing/2014/main" id="{057D6401-F0C5-2194-044C-BBE4D8B1DB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6392" y="2497460"/>
          <a:ext cx="1412045" cy="70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058" imgH="393529" progId="Equation.3">
                  <p:embed/>
                </p:oleObj>
              </mc:Choice>
              <mc:Fallback>
                <p:oleObj name="Equation" r:id="rId2" imgW="787058" imgH="393529" progId="Equation.3">
                  <p:embed/>
                  <p:pic>
                    <p:nvPicPr>
                      <p:cNvPr id="10247" name="Object 7">
                        <a:extLst>
                          <a:ext uri="{FF2B5EF4-FFF2-40B4-BE49-F238E27FC236}">
                            <a16:creationId xmlns:a16="http://schemas.microsoft.com/office/drawing/2014/main" id="{057D6401-F0C5-2194-044C-BBE4D8B1DB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6392" y="2497460"/>
                        <a:ext cx="1412045" cy="701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1" name="Object 11">
            <a:extLst>
              <a:ext uri="{FF2B5EF4-FFF2-40B4-BE49-F238E27FC236}">
                <a16:creationId xmlns:a16="http://schemas.microsoft.com/office/drawing/2014/main" id="{20A98B95-66FF-DB88-EA32-E8973D3083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1351" y="3488459"/>
          <a:ext cx="15398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99920" imgH="393480" progId="Equation.DSMT4">
                  <p:embed/>
                </p:oleObj>
              </mc:Choice>
              <mc:Fallback>
                <p:oleObj name="Equation" r:id="rId4" imgW="799920" imgH="393480" progId="Equation.DSMT4">
                  <p:embed/>
                  <p:pic>
                    <p:nvPicPr>
                      <p:cNvPr id="10251" name="Object 11">
                        <a:extLst>
                          <a:ext uri="{FF2B5EF4-FFF2-40B4-BE49-F238E27FC236}">
                            <a16:creationId xmlns:a16="http://schemas.microsoft.com/office/drawing/2014/main" id="{20A98B95-66FF-DB88-EA32-E8973D3083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1351" y="3488459"/>
                        <a:ext cx="153987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2">
            <a:extLst>
              <a:ext uri="{FF2B5EF4-FFF2-40B4-BE49-F238E27FC236}">
                <a16:creationId xmlns:a16="http://schemas.microsoft.com/office/drawing/2014/main" id="{B42F3AC7-27AF-D789-8BDB-09211AD43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707" y="4421228"/>
            <a:ext cx="3414448" cy="9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zh-CN" sz="2330" b="0" i="1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en-GB" altLang="zh-CN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=1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时，</a:t>
            </a:r>
            <a:r>
              <a:rPr lang="en-GB" altLang="en-US" sz="233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GB" altLang="en-US" sz="2330" b="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=500nm</a:t>
            </a:r>
            <a:r>
              <a:rPr lang="en-GB" altLang="zh-CN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GB" altLang="zh-CN" sz="2330" b="0" i="1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en-GB" altLang="zh-CN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=2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时，</a:t>
            </a:r>
            <a:r>
              <a:rPr lang="en-GB" altLang="en-US" sz="233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GB" altLang="en-US" sz="2330" b="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=300nm</a:t>
            </a:r>
            <a:endParaRPr lang="en-US" altLang="zh-CN" sz="2330" b="0" dirty="0">
              <a:latin typeface="Palatino Linotype" panose="0204050205050503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E3F10A7-A826-54EC-5427-6C1E38F03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1021" y="4695190"/>
            <a:ext cx="3365500" cy="45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0" dirty="0">
                <a:latin typeface="Times New Roman" panose="02020603050405020304" pitchFamily="18" charset="0"/>
                <a:ea typeface="黑体" panose="02010609060101010101" pitchFamily="49" charset="-122"/>
              </a:rPr>
              <a:t>波长为</a:t>
            </a:r>
            <a:r>
              <a:rPr lang="en-US" altLang="zh-CN" sz="2330" dirty="0">
                <a:latin typeface="Times New Roman" panose="02020603050405020304" pitchFamily="18" charset="0"/>
                <a:ea typeface="黑体" panose="02010609060101010101" pitchFamily="49" charset="-122"/>
              </a:rPr>
              <a:t>: </a:t>
            </a:r>
            <a:r>
              <a:rPr lang="en-GB" altLang="en-US" sz="233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US" altLang="en-US" sz="2330" b="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 </a:t>
            </a:r>
            <a:r>
              <a:rPr lang="en-GB" altLang="en-US" sz="2330" b="0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r>
              <a:rPr lang="en-GB" altLang="en-US" sz="2330" b="0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sz="2330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GB" altLang="en-US" sz="2330" b="0" dirty="0">
                <a:latin typeface="Times New Roman" panose="02020603050405020304" pitchFamily="18" charset="0"/>
                <a:ea typeface="黑体" panose="02010609060101010101" pitchFamily="49" charset="-122"/>
              </a:rPr>
              <a:t>500nm</a:t>
            </a:r>
            <a:endParaRPr lang="en-US" altLang="zh-CN" sz="2330" b="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9558565-D41B-09A9-2604-792E46F81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588" y="4983454"/>
            <a:ext cx="1587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solidFill>
                  <a:srgbClr val="990099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（紫外）</a:t>
            </a:r>
          </a:p>
        </p:txBody>
      </p:sp>
      <p:graphicFrame>
        <p:nvGraphicFramePr>
          <p:cNvPr id="5" name="Object 58">
            <a:extLst>
              <a:ext uri="{FF2B5EF4-FFF2-40B4-BE49-F238E27FC236}">
                <a16:creationId xmlns:a16="http://schemas.microsoft.com/office/drawing/2014/main" id="{D5F211CE-D28F-8BF5-3F98-16550BCE6D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50217" y="2502961"/>
          <a:ext cx="2263309" cy="723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18671" imgH="393529" progId="Equation.DSMT4">
                  <p:embed/>
                </p:oleObj>
              </mc:Choice>
              <mc:Fallback>
                <p:oleObj name="Equation" r:id="rId6" imgW="1218671" imgH="393529" progId="Equation.DSMT4">
                  <p:embed/>
                  <p:pic>
                    <p:nvPicPr>
                      <p:cNvPr id="5" name="Object 58">
                        <a:extLst>
                          <a:ext uri="{FF2B5EF4-FFF2-40B4-BE49-F238E27FC236}">
                            <a16:creationId xmlns:a16="http://schemas.microsoft.com/office/drawing/2014/main" id="{D5F211CE-D28F-8BF5-3F98-16550BCE6D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0217" y="2502961"/>
                        <a:ext cx="2263309" cy="7237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282D3DDC-CDCB-5159-8A26-F91887BE6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84913" y="3111418"/>
          <a:ext cx="102552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33160" imgH="596880" progId="Equation.DSMT4">
                  <p:embed/>
                </p:oleObj>
              </mc:Choice>
              <mc:Fallback>
                <p:oleObj name="Equation" r:id="rId8" imgW="533160" imgH="596880" progId="Equation.DSMT4">
                  <p:embed/>
                  <p:pic>
                    <p:nvPicPr>
                      <p:cNvPr id="11" name="Object 11">
                        <a:extLst>
                          <a:ext uri="{FF2B5EF4-FFF2-40B4-BE49-F238E27FC236}">
                            <a16:creationId xmlns:a16="http://schemas.microsoft.com/office/drawing/2014/main" id="{282D3DDC-CDCB-5159-8A26-F91887BE6F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913" y="3111418"/>
                        <a:ext cx="102552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1FAF31D8-F2D1-1076-8656-415DFCC58E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69365" y="3143384"/>
          <a:ext cx="19288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02960" imgH="571320" progId="Equation.DSMT4">
                  <p:embed/>
                </p:oleObj>
              </mc:Choice>
              <mc:Fallback>
                <p:oleObj name="Equation" r:id="rId10" imgW="1002960" imgH="57132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1FAF31D8-F2D1-1076-8656-415DFCC58E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365" y="3143384"/>
                        <a:ext cx="1928812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/>
      <p:bldP spid="10245" grpId="0" autoUpdateAnimBg="0"/>
      <p:bldP spid="10246" grpId="0"/>
      <p:bldP spid="2" grpId="0" build="p" autoUpdateAnimBg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Text Box 5">
            <a:extLst>
              <a:ext uri="{FF2B5EF4-FFF2-40B4-BE49-F238E27FC236}">
                <a16:creationId xmlns:a16="http://schemas.microsoft.com/office/drawing/2014/main" id="{09E826E7-B9FB-D090-91D1-C77D3DC9C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84" y="2824501"/>
            <a:ext cx="6029854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）取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= 1  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即有</a:t>
            </a:r>
            <a:r>
              <a:rPr lang="zh-CN" altLang="en-GB" sz="2333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k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+1</a:t>
            </a:r>
            <a:r>
              <a:rPr lang="en-GB" altLang="zh-CN" sz="2333" dirty="0">
                <a:latin typeface="黑体" panose="02010609060101010101" pitchFamily="49" charset="-122"/>
                <a:ea typeface="黑体" panose="02010609060101010101" pitchFamily="49" charset="-122"/>
              </a:rPr>
              <a:t>）=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3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个半波带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F717C7F7-0D9F-669D-642E-4A34245AD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884" y="3468417"/>
            <a:ext cx="4508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）中央明纹宽度</a:t>
            </a:r>
          </a:p>
        </p:txBody>
      </p:sp>
      <p:graphicFrame>
        <p:nvGraphicFramePr>
          <p:cNvPr id="25608" name="Object 8">
            <a:extLst>
              <a:ext uri="{FF2B5EF4-FFF2-40B4-BE49-F238E27FC236}">
                <a16:creationId xmlns:a16="http://schemas.microsoft.com/office/drawing/2014/main" id="{ED56D69B-0698-83EA-B2F6-F619B93965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696" y="4009628"/>
          <a:ext cx="4808811" cy="80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73300" imgH="381000" progId="Equation.3">
                  <p:embed/>
                </p:oleObj>
              </mc:Choice>
              <mc:Fallback>
                <p:oleObj name="Equation" r:id="rId2" imgW="2273300" imgH="381000" progId="Equation.3">
                  <p:embed/>
                  <p:pic>
                    <p:nvPicPr>
                      <p:cNvPr id="25608" name="Object 8">
                        <a:extLst>
                          <a:ext uri="{FF2B5EF4-FFF2-40B4-BE49-F238E27FC236}">
                            <a16:creationId xmlns:a16="http://schemas.microsoft.com/office/drawing/2014/main" id="{ED56D69B-0698-83EA-B2F6-F619B93965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009628"/>
                        <a:ext cx="4808811" cy="805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矩形 1">
            <a:extLst>
              <a:ext uri="{FF2B5EF4-FFF2-40B4-BE49-F238E27FC236}">
                <a16:creationId xmlns:a16="http://schemas.microsoft.com/office/drawing/2014/main" id="{2658AF64-35F1-F074-4731-06383CA30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967" y="2824501"/>
            <a:ext cx="48442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endParaRPr lang="zh-CN" altLang="en-US" sz="2333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E2CAC481-14A5-DA3D-9C61-F061C3AC4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292241"/>
            <a:ext cx="8748464" cy="220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2333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例题</a:t>
            </a:r>
            <a:r>
              <a:rPr lang="en-US" altLang="zh-CN" sz="2333" dirty="0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 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用单色平行可见光垂直照射到缝宽为</a:t>
            </a:r>
            <a:r>
              <a:rPr lang="en-GB" altLang="zh-CN" sz="2333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=0.5mm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的单缝上，在缝后放一焦距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f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=100cm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的透镜，则在位于焦平面的观察屏上形成衍射条纹。已知在屏上离中央明纹中心为1.5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mm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处的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点为明纹，求 </a:t>
            </a:r>
            <a:r>
              <a:rPr lang="en-US" altLang="en-US" sz="2333" dirty="0">
                <a:latin typeface="Times New Roman" panose="02020603050405020304" pitchFamily="18" charset="0"/>
                <a:ea typeface="黑体" panose="02010609060101010101" pitchFamily="49" charset="-122"/>
                <a:sym typeface="Wingdings" panose="05000000000000000000" pitchFamily="2" charset="2"/>
              </a:rPr>
              <a:t>(1)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入射光的波长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；(2)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该点的明纹级次，以及此时单缝波面可分出的半波带数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；(3)</a:t>
            </a:r>
            <a:r>
              <a:rPr lang="en-GB" altLang="en-US" sz="2333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中央明纹的宽度</a:t>
            </a:r>
            <a:r>
              <a:rPr lang="en-GB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。</a:t>
            </a:r>
            <a:endParaRPr lang="zh-CN" altLang="en-US" sz="2333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5" grpId="0"/>
      <p:bldP spid="2560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0818CF47-A1F0-0067-668B-5A75B4C76EA7}"/>
              </a:ext>
            </a:extLst>
          </p:cNvPr>
          <p:cNvGrpSpPr>
            <a:grpSpLocks/>
          </p:cNvGrpSpPr>
          <p:nvPr/>
        </p:nvGrpSpPr>
        <p:grpSpPr bwMode="auto">
          <a:xfrm>
            <a:off x="323528" y="449791"/>
            <a:ext cx="8785489" cy="1344084"/>
            <a:chOff x="-281" y="100"/>
            <a:chExt cx="6641" cy="1016"/>
          </a:xfrm>
        </p:grpSpPr>
        <p:sp>
          <p:nvSpPr>
            <p:cNvPr id="3" name="Text Box 18">
              <a:extLst>
                <a:ext uri="{FF2B5EF4-FFF2-40B4-BE49-F238E27FC236}">
                  <a16:creationId xmlns:a16="http://schemas.microsoft.com/office/drawing/2014/main" id="{6E1466DB-5662-5278-C598-E056DF72C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81" y="100"/>
              <a:ext cx="6641" cy="1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2333" dirty="0">
                  <a:solidFill>
                    <a:schemeClr val="accent6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例题</a:t>
              </a:r>
              <a:r>
                <a:rPr lang="en-US" altLang="zh-CN" sz="2333" dirty="0">
                  <a:solidFill>
                    <a:schemeClr val="accent6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在单缝实验中，波长为    的单色平行光垂直射到宽度为           </a:t>
              </a:r>
              <a:endParaRPr lang="en-US" altLang="zh-CN" sz="2333" dirty="0"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20000"/>
                </a:lnSpc>
                <a:defRPr/>
              </a:pPr>
              <a:r>
                <a:rPr lang="en-US" altLang="zh-CN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       </a:t>
              </a: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的单缝上，在缝后放一焦距为</a:t>
              </a:r>
              <a:r>
                <a:rPr lang="en-US" altLang="zh-CN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2333" i="1" dirty="0">
                  <a:ea typeface="黑体" panose="02010609060101010101" pitchFamily="49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的凸透镜，在透镜的焦平</a:t>
              </a:r>
              <a:endParaRPr lang="en-US" altLang="zh-CN" sz="2333" dirty="0"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20000"/>
                </a:lnSpc>
                <a:defRPr/>
              </a:pP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面上放一观察屏，问观察屏上</a:t>
              </a:r>
              <a:r>
                <a:rPr lang="zh-CN" altLang="en-US" sz="2333" dirty="0">
                  <a:solidFill>
                    <a:srgbClr val="0000FF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最多</a:t>
              </a: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可出现</a:t>
              </a:r>
              <a:r>
                <a:rPr lang="zh-CN" altLang="en-US" sz="2333" dirty="0">
                  <a:solidFill>
                    <a:srgbClr val="0000FF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几条明纹</a:t>
              </a:r>
              <a:r>
                <a:rPr lang="zh-CN" altLang="en-US" sz="2333" dirty="0">
                  <a:ea typeface="黑体" panose="02010609060101010101" pitchFamily="49" charset="-122"/>
                  <a:cs typeface="Times New Roman" panose="02020603050405020304" pitchFamily="18" charset="0"/>
                </a:rPr>
                <a:t>？</a:t>
              </a:r>
            </a:p>
          </p:txBody>
        </p:sp>
        <p:graphicFrame>
          <p:nvGraphicFramePr>
            <p:cNvPr id="32780" name="Object 19">
              <a:extLst>
                <a:ext uri="{FF2B5EF4-FFF2-40B4-BE49-F238E27FC236}">
                  <a16:creationId xmlns:a16="http://schemas.microsoft.com/office/drawing/2014/main" id="{4C9E33FE-E87B-8D0B-4B3F-2E761B54B8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9" y="166"/>
            <a:ext cx="229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26835" imgH="152202" progId="Equation.3">
                    <p:embed/>
                  </p:oleObj>
                </mc:Choice>
                <mc:Fallback>
                  <p:oleObj name="公式" r:id="rId3" imgW="126835" imgH="152202" progId="Equation.3">
                    <p:embed/>
                    <p:pic>
                      <p:nvPicPr>
                        <p:cNvPr id="32780" name="Object 19">
                          <a:extLst>
                            <a:ext uri="{FF2B5EF4-FFF2-40B4-BE49-F238E27FC236}">
                              <a16:creationId xmlns:a16="http://schemas.microsoft.com/office/drawing/2014/main" id="{4C9E33FE-E87B-8D0B-4B3F-2E761B54B8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9" y="166"/>
                          <a:ext cx="229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81" name="Object 20">
              <a:extLst>
                <a:ext uri="{FF2B5EF4-FFF2-40B4-BE49-F238E27FC236}">
                  <a16:creationId xmlns:a16="http://schemas.microsoft.com/office/drawing/2014/main" id="{8F6EA550-5D69-F60C-2E27-D5A97FCA09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226" y="502"/>
            <a:ext cx="439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241195" imgH="152334" progId="Equation.3">
                    <p:embed/>
                  </p:oleObj>
                </mc:Choice>
                <mc:Fallback>
                  <p:oleObj name="公式" r:id="rId5" imgW="241195" imgH="152334" progId="Equation.3">
                    <p:embed/>
                    <p:pic>
                      <p:nvPicPr>
                        <p:cNvPr id="32781" name="Object 20">
                          <a:extLst>
                            <a:ext uri="{FF2B5EF4-FFF2-40B4-BE49-F238E27FC236}">
                              <a16:creationId xmlns:a16="http://schemas.microsoft.com/office/drawing/2014/main" id="{8F6EA550-5D69-F60C-2E27-D5A97FCA09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26" y="502"/>
                          <a:ext cx="439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3C65D4-03D6-2482-1CD7-5D3B0B675B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2837" y="2373286"/>
          <a:ext cx="2624138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20480" imgH="393480" progId="Equation.DSMT4">
                  <p:embed/>
                </p:oleObj>
              </mc:Choice>
              <mc:Fallback>
                <p:oleObj name="Equation" r:id="rId7" imgW="1320480" imgH="393480" progId="Equation.DSMT4">
                  <p:embed/>
                  <p:pic>
                    <p:nvPicPr>
                      <p:cNvPr id="10" name="Object 7">
                        <a:extLst>
                          <a:ext uri="{FF2B5EF4-FFF2-40B4-BE49-F238E27FC236}">
                            <a16:creationId xmlns:a16="http://schemas.microsoft.com/office/drawing/2014/main" id="{203C65D4-03D6-2482-1CD7-5D3B0B675B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837" y="2373286"/>
                        <a:ext cx="2624138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>
            <a:extLst>
              <a:ext uri="{FF2B5EF4-FFF2-40B4-BE49-F238E27FC236}">
                <a16:creationId xmlns:a16="http://schemas.microsoft.com/office/drawing/2014/main" id="{9A0FD947-48DF-3FE5-AB61-E35AB876CE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1380" y="1977168"/>
          <a:ext cx="1160462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96880" imgH="203040" progId="Equation.DSMT4">
                  <p:embed/>
                </p:oleObj>
              </mc:Choice>
              <mc:Fallback>
                <p:oleObj name="Equation" r:id="rId9" imgW="596880" imgH="203040" progId="Equation.DSMT4">
                  <p:embed/>
                  <p:pic>
                    <p:nvPicPr>
                      <p:cNvPr id="11" name="Object 7">
                        <a:extLst>
                          <a:ext uri="{FF2B5EF4-FFF2-40B4-BE49-F238E27FC236}">
                            <a16:creationId xmlns:a16="http://schemas.microsoft.com/office/drawing/2014/main" id="{9A0FD947-48DF-3FE5-AB61-E35AB876CE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380" y="1977168"/>
                        <a:ext cx="1160462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D9745FAE-C88D-C648-F75F-F617D0084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81188"/>
            <a:ext cx="583814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lang="en-US" altLang="zh-CN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:</a:t>
            </a:r>
            <a:endParaRPr lang="zh-CN" altLang="en-US" sz="2333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4" name="Object 7">
            <a:extLst>
              <a:ext uri="{FF2B5EF4-FFF2-40B4-BE49-F238E27FC236}">
                <a16:creationId xmlns:a16="http://schemas.microsoft.com/office/drawing/2014/main" id="{5E7CFB93-C527-B030-1C0E-90E3B62732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6251" y="3095625"/>
          <a:ext cx="2809288" cy="778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22360" imgH="393480" progId="Equation.DSMT4">
                  <p:embed/>
                </p:oleObj>
              </mc:Choice>
              <mc:Fallback>
                <p:oleObj name="Equation" r:id="rId11" imgW="1422360" imgH="393480" progId="Equation.DSMT4">
                  <p:embed/>
                  <p:pic>
                    <p:nvPicPr>
                      <p:cNvPr id="14" name="Object 7">
                        <a:extLst>
                          <a:ext uri="{FF2B5EF4-FFF2-40B4-BE49-F238E27FC236}">
                            <a16:creationId xmlns:a16="http://schemas.microsoft.com/office/drawing/2014/main" id="{5E7CFB93-C527-B030-1C0E-90E3B62732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51" y="3095625"/>
                        <a:ext cx="2809288" cy="778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>
            <a:extLst>
              <a:ext uri="{FF2B5EF4-FFF2-40B4-BE49-F238E27FC236}">
                <a16:creationId xmlns:a16="http://schemas.microsoft.com/office/drawing/2014/main" id="{7529D48C-7155-4023-3F30-A86A77694C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0432" y="3293431"/>
          <a:ext cx="1265212" cy="395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203040" progId="Equation.DSMT4">
                  <p:embed/>
                </p:oleObj>
              </mc:Choice>
              <mc:Fallback>
                <p:oleObj name="Equation" r:id="rId13" imgW="647640" imgH="203040" progId="Equation.DSMT4">
                  <p:embed/>
                  <p:pic>
                    <p:nvPicPr>
                      <p:cNvPr id="16" name="Object 7">
                        <a:extLst>
                          <a:ext uri="{FF2B5EF4-FFF2-40B4-BE49-F238E27FC236}">
                            <a16:creationId xmlns:a16="http://schemas.microsoft.com/office/drawing/2014/main" id="{7529D48C-7155-4023-3F30-A86A77694C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432" y="3293431"/>
                        <a:ext cx="1265212" cy="3954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55416D7B-11EF-BC7A-B150-9B1A75D57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651" y="4006471"/>
            <a:ext cx="303159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故最多可出现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9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级明纹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F9F149-65C1-8234-C6D1-219CD94C9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6094" y="4704292"/>
            <a:ext cx="138211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</a:rPr>
              <a:t>共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</a:rPr>
              <a:t>19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</a:rPr>
              <a:t>条：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991CFEA5-39C6-6BF1-6FD2-6562692E6D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7475" y="4727575"/>
          <a:ext cx="44767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108160" imgH="203040" progId="Equation.DSMT4">
                  <p:embed/>
                </p:oleObj>
              </mc:Choice>
              <mc:Fallback>
                <p:oleObj name="Equation" r:id="rId15" imgW="2108160" imgH="203040" progId="Equation.DSMT4">
                  <p:embed/>
                  <p:pic>
                    <p:nvPicPr>
                      <p:cNvPr id="19" name="Object 7">
                        <a:extLst>
                          <a:ext uri="{FF2B5EF4-FFF2-40B4-BE49-F238E27FC236}">
                            <a16:creationId xmlns:a16="http://schemas.microsoft.com/office/drawing/2014/main" id="{991CFEA5-39C6-6BF1-6FD2-6562692E6D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4727575"/>
                        <a:ext cx="447675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6D6C13B1-94F6-EF98-8E73-288AC67A7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306" y="1910277"/>
            <a:ext cx="438132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屏幕上不可能看到全部级次条纹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8480AFF6-1824-4635-960C-A1F17878E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1729" y="324115"/>
            <a:ext cx="2280708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33" dirty="0">
                <a:solidFill>
                  <a:srgbClr val="FF0000"/>
                </a:solidFill>
              </a:rPr>
              <a:t>18.3   </a:t>
            </a:r>
            <a:r>
              <a:rPr lang="zh-CN" altLang="en-US" sz="2333" dirty="0">
                <a:solidFill>
                  <a:srgbClr val="FF0000"/>
                </a:solidFill>
              </a:rPr>
              <a:t>圆孔衍射</a:t>
            </a:r>
            <a:r>
              <a:rPr lang="en-US" altLang="zh-CN" sz="2333" dirty="0">
                <a:solidFill>
                  <a:srgbClr val="FF0000"/>
                </a:solidFill>
              </a:rPr>
              <a:t>  </a:t>
            </a:r>
            <a:endParaRPr lang="zh-CN" altLang="en-US" sz="2333" dirty="0">
              <a:solidFill>
                <a:srgbClr val="FF0000"/>
              </a:solidFill>
            </a:endParaRP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5BCF9634-0DFE-43DD-B98D-A7A90AF83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99" y="865188"/>
            <a:ext cx="3569229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>
                <a:solidFill>
                  <a:srgbClr val="0000FF"/>
                </a:solidFill>
              </a:rPr>
              <a:t>一、圆孔的夫琅和费衍射</a:t>
            </a:r>
          </a:p>
        </p:txBody>
      </p:sp>
      <p:grpSp>
        <p:nvGrpSpPr>
          <p:cNvPr id="2" name="Group 86">
            <a:extLst>
              <a:ext uri="{FF2B5EF4-FFF2-40B4-BE49-F238E27FC236}">
                <a16:creationId xmlns:a16="http://schemas.microsoft.com/office/drawing/2014/main" id="{C4084FB4-9609-42FA-9E92-D8D4F6480FE7}"/>
              </a:ext>
            </a:extLst>
          </p:cNvPr>
          <p:cNvGrpSpPr>
            <a:grpSpLocks/>
          </p:cNvGrpSpPr>
          <p:nvPr/>
        </p:nvGrpSpPr>
        <p:grpSpPr bwMode="auto">
          <a:xfrm>
            <a:off x="4782344" y="1485636"/>
            <a:ext cx="3302000" cy="2032000"/>
            <a:chOff x="3016" y="1123"/>
            <a:chExt cx="2496" cy="1536"/>
          </a:xfrm>
        </p:grpSpPr>
        <p:grpSp>
          <p:nvGrpSpPr>
            <p:cNvPr id="34866" name="Group 6">
              <a:extLst>
                <a:ext uri="{FF2B5EF4-FFF2-40B4-BE49-F238E27FC236}">
                  <a16:creationId xmlns:a16="http://schemas.microsoft.com/office/drawing/2014/main" id="{5FAAD19F-EA6E-435E-8BD1-CC8E81DA7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61" y="1123"/>
              <a:ext cx="851" cy="1536"/>
              <a:chOff x="4813" y="1776"/>
              <a:chExt cx="851" cy="1536"/>
            </a:xfrm>
          </p:grpSpPr>
          <p:grpSp>
            <p:nvGrpSpPr>
              <p:cNvPr id="34885" name="Group 7">
                <a:extLst>
                  <a:ext uri="{FF2B5EF4-FFF2-40B4-BE49-F238E27FC236}">
                    <a16:creationId xmlns:a16="http://schemas.microsoft.com/office/drawing/2014/main" id="{617623A7-865E-4F5D-8376-D6EE89C7B5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497" y="2240"/>
                <a:ext cx="1248" cy="615"/>
                <a:chOff x="710" y="3178"/>
                <a:chExt cx="1194" cy="615"/>
              </a:xfrm>
            </p:grpSpPr>
            <p:sp>
              <p:nvSpPr>
                <p:cNvPr id="34889" name="Freeform 8">
                  <a:extLst>
                    <a:ext uri="{FF2B5EF4-FFF2-40B4-BE49-F238E27FC236}">
                      <a16:creationId xmlns:a16="http://schemas.microsoft.com/office/drawing/2014/main" id="{CB49BEEF-2095-422E-B3E8-D6FAD5931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2" y="3178"/>
                  <a:ext cx="322" cy="525"/>
                </a:xfrm>
                <a:custGeom>
                  <a:avLst/>
                  <a:gdLst>
                    <a:gd name="T0" fmla="*/ 0 w 388"/>
                    <a:gd name="T1" fmla="*/ 1 h 934"/>
                    <a:gd name="T2" fmla="*/ 2 w 388"/>
                    <a:gd name="T3" fmla="*/ 1 h 934"/>
                    <a:gd name="T4" fmla="*/ 2 w 388"/>
                    <a:gd name="T5" fmla="*/ 0 h 934"/>
                    <a:gd name="T6" fmla="*/ 2 w 388"/>
                    <a:gd name="T7" fmla="*/ 1 h 934"/>
                    <a:gd name="T8" fmla="*/ 2 w 388"/>
                    <a:gd name="T9" fmla="*/ 1 h 9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934"/>
                    <a:gd name="T17" fmla="*/ 388 w 388"/>
                    <a:gd name="T18" fmla="*/ 934 h 9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934">
                      <a:moveTo>
                        <a:pt x="0" y="921"/>
                      </a:moveTo>
                      <a:cubicBezTo>
                        <a:pt x="26" y="934"/>
                        <a:pt x="34" y="753"/>
                        <a:pt x="66" y="600"/>
                      </a:cubicBezTo>
                      <a:cubicBezTo>
                        <a:pt x="98" y="447"/>
                        <a:pt x="143" y="0"/>
                        <a:pt x="194" y="0"/>
                      </a:cubicBezTo>
                      <a:cubicBezTo>
                        <a:pt x="246" y="0"/>
                        <a:pt x="278" y="440"/>
                        <a:pt x="304" y="600"/>
                      </a:cubicBezTo>
                      <a:cubicBezTo>
                        <a:pt x="330" y="760"/>
                        <a:pt x="382" y="903"/>
                        <a:pt x="388" y="909"/>
                      </a:cubicBezTo>
                    </a:path>
                  </a:pathLst>
                </a:custGeom>
                <a:noFill/>
                <a:ln w="38100">
                  <a:solidFill>
                    <a:srgbClr val="F206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grpSp>
              <p:nvGrpSpPr>
                <p:cNvPr id="34890" name="Group 9">
                  <a:extLst>
                    <a:ext uri="{FF2B5EF4-FFF2-40B4-BE49-F238E27FC236}">
                      <a16:creationId xmlns:a16="http://schemas.microsoft.com/office/drawing/2014/main" id="{8FE29BBE-DA2E-4CB1-9879-70259ABA1B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1" y="3564"/>
                  <a:ext cx="463" cy="229"/>
                  <a:chOff x="3114" y="3672"/>
                  <a:chExt cx="498" cy="264"/>
                </a:xfrm>
              </p:grpSpPr>
              <p:sp>
                <p:nvSpPr>
                  <p:cNvPr id="34895" name="Freeform 10">
                    <a:extLst>
                      <a:ext uri="{FF2B5EF4-FFF2-40B4-BE49-F238E27FC236}">
                        <a16:creationId xmlns:a16="http://schemas.microsoft.com/office/drawing/2014/main" id="{54E56326-8A53-4422-AB04-61416F81EF7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4896" name="Freeform 11">
                    <a:extLst>
                      <a:ext uri="{FF2B5EF4-FFF2-40B4-BE49-F238E27FC236}">
                        <a16:creationId xmlns:a16="http://schemas.microsoft.com/office/drawing/2014/main" id="{D1975234-5909-4CBA-A661-F8D47E650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4897" name="Freeform 12">
                    <a:extLst>
                      <a:ext uri="{FF2B5EF4-FFF2-40B4-BE49-F238E27FC236}">
                        <a16:creationId xmlns:a16="http://schemas.microsoft.com/office/drawing/2014/main" id="{2C45D2CC-4D88-41EE-94E8-00A8ED4348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34891" name="Group 13">
                  <a:extLst>
                    <a:ext uri="{FF2B5EF4-FFF2-40B4-BE49-F238E27FC236}">
                      <a16:creationId xmlns:a16="http://schemas.microsoft.com/office/drawing/2014/main" id="{D8C27ACC-6E3B-4E8D-883D-40CCF5D463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10" y="3564"/>
                  <a:ext cx="417" cy="208"/>
                  <a:chOff x="3114" y="3672"/>
                  <a:chExt cx="498" cy="264"/>
                </a:xfrm>
              </p:grpSpPr>
              <p:sp>
                <p:nvSpPr>
                  <p:cNvPr id="34892" name="Freeform 14">
                    <a:extLst>
                      <a:ext uri="{FF2B5EF4-FFF2-40B4-BE49-F238E27FC236}">
                        <a16:creationId xmlns:a16="http://schemas.microsoft.com/office/drawing/2014/main" id="{CC86FDCF-6F25-479E-BF4C-36EB73417C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4893" name="Freeform 15">
                    <a:extLst>
                      <a:ext uri="{FF2B5EF4-FFF2-40B4-BE49-F238E27FC236}">
                        <a16:creationId xmlns:a16="http://schemas.microsoft.com/office/drawing/2014/main" id="{0491E018-FD39-4EFD-900A-E025B9ED12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4894" name="Freeform 16">
                    <a:extLst>
                      <a:ext uri="{FF2B5EF4-FFF2-40B4-BE49-F238E27FC236}">
                        <a16:creationId xmlns:a16="http://schemas.microsoft.com/office/drawing/2014/main" id="{48905D86-41FC-4AA7-83F5-AE1CCBBAB6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</p:grpSp>
          <p:sp>
            <p:nvSpPr>
              <p:cNvPr id="34886" name="Line 17">
                <a:extLst>
                  <a:ext uri="{FF2B5EF4-FFF2-40B4-BE49-F238E27FC236}">
                    <a16:creationId xmlns:a16="http://schemas.microsoft.com/office/drawing/2014/main" id="{95099BF9-D50B-49E5-8217-7F1BFAF1BB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106" y="2544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med" len="med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4887" name="Line 18">
                <a:extLst>
                  <a:ext uri="{FF2B5EF4-FFF2-40B4-BE49-F238E27FC236}">
                    <a16:creationId xmlns:a16="http://schemas.microsoft.com/office/drawing/2014/main" id="{AF1849A7-C491-4C9A-9305-6CC3BE19E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5269" y="2127"/>
                <a:ext cx="0" cy="791"/>
              </a:xfrm>
              <a:prstGeom prst="line">
                <a:avLst/>
              </a:prstGeom>
              <a:noFill/>
              <a:ln w="28575">
                <a:solidFill>
                  <a:srgbClr val="2828C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34888" name="Object 19">
                <a:extLst>
                  <a:ext uri="{FF2B5EF4-FFF2-40B4-BE49-F238E27FC236}">
                    <a16:creationId xmlns:a16="http://schemas.microsoft.com/office/drawing/2014/main" id="{C23D66B2-32FA-420D-A430-061DF6E6BB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1" y="2252"/>
              <a:ext cx="118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15713" imgH="304536" progId="Equation.3">
                      <p:embed/>
                    </p:oleObj>
                  </mc:Choice>
                  <mc:Fallback>
                    <p:oleObj name="Equation" r:id="rId2" imgW="215713" imgH="304536" progId="Equation.3">
                      <p:embed/>
                      <p:pic>
                        <p:nvPicPr>
                          <p:cNvPr id="34888" name="Object 19">
                            <a:extLst>
                              <a:ext uri="{FF2B5EF4-FFF2-40B4-BE49-F238E27FC236}">
                                <a16:creationId xmlns:a16="http://schemas.microsoft.com/office/drawing/2014/main" id="{C23D66B2-32FA-420D-A430-061DF6E6BB6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1" y="2252"/>
                            <a:ext cx="118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4867" name="Line 20">
              <a:extLst>
                <a:ext uri="{FF2B5EF4-FFF2-40B4-BE49-F238E27FC236}">
                  <a16:creationId xmlns:a16="http://schemas.microsoft.com/office/drawing/2014/main" id="{B5EB7168-7798-43F4-A59A-6703E566B8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59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68" name="Line 21">
              <a:extLst>
                <a:ext uri="{FF2B5EF4-FFF2-40B4-BE49-F238E27FC236}">
                  <a16:creationId xmlns:a16="http://schemas.microsoft.com/office/drawing/2014/main" id="{FC7B4AE1-B3E8-45F4-BCC8-26CE0CEE8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2131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69" name="Line 22">
              <a:extLst>
                <a:ext uri="{FF2B5EF4-FFF2-40B4-BE49-F238E27FC236}">
                  <a16:creationId xmlns:a16="http://schemas.microsoft.com/office/drawing/2014/main" id="{2EB61381-BE97-4C73-8506-4C962820D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7" y="1507"/>
              <a:ext cx="0" cy="768"/>
            </a:xfrm>
            <a:prstGeom prst="line">
              <a:avLst/>
            </a:prstGeom>
            <a:noFill/>
            <a:ln w="28575">
              <a:solidFill>
                <a:srgbClr val="2828C0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70" name="Line 23">
              <a:extLst>
                <a:ext uri="{FF2B5EF4-FFF2-40B4-BE49-F238E27FC236}">
                  <a16:creationId xmlns:a16="http://schemas.microsoft.com/office/drawing/2014/main" id="{A9FC1F6B-9DD1-403C-99FF-518BC25B8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1891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71" name="Line 24">
              <a:extLst>
                <a:ext uri="{FF2B5EF4-FFF2-40B4-BE49-F238E27FC236}">
                  <a16:creationId xmlns:a16="http://schemas.microsoft.com/office/drawing/2014/main" id="{8C28DC11-1A06-4573-B71D-922CFB8EA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0" y="1219"/>
              <a:ext cx="0" cy="1344"/>
            </a:xfrm>
            <a:prstGeom prst="line">
              <a:avLst/>
            </a:prstGeom>
            <a:noFill/>
            <a:ln w="38100">
              <a:solidFill>
                <a:srgbClr val="8080E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72" name="Line 25">
              <a:extLst>
                <a:ext uri="{FF2B5EF4-FFF2-40B4-BE49-F238E27FC236}">
                  <a16:creationId xmlns:a16="http://schemas.microsoft.com/office/drawing/2014/main" id="{40F5CF3C-6E10-4E40-8904-1B8691229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8" y="1699"/>
              <a:ext cx="91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34873" name="Object 26">
              <a:extLst>
                <a:ext uri="{FF2B5EF4-FFF2-40B4-BE49-F238E27FC236}">
                  <a16:creationId xmlns:a16="http://schemas.microsoft.com/office/drawing/2014/main" id="{FAEB6594-31B7-4231-8332-BA41DA00E1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35" y="1707"/>
            <a:ext cx="23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152202" imgH="177569" progId="Equation.3">
                    <p:embed/>
                  </p:oleObj>
                </mc:Choice>
                <mc:Fallback>
                  <p:oleObj name="公式" r:id="rId4" imgW="152202" imgH="177569" progId="Equation.3">
                    <p:embed/>
                    <p:pic>
                      <p:nvPicPr>
                        <p:cNvPr id="34873" name="Object 26">
                          <a:extLst>
                            <a:ext uri="{FF2B5EF4-FFF2-40B4-BE49-F238E27FC236}">
                              <a16:creationId xmlns:a16="http://schemas.microsoft.com/office/drawing/2014/main" id="{FAEB6594-31B7-4231-8332-BA41DA00E1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5" y="1707"/>
                          <a:ext cx="23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74" name="Freeform 27">
              <a:extLst>
                <a:ext uri="{FF2B5EF4-FFF2-40B4-BE49-F238E27FC236}">
                  <a16:creationId xmlns:a16="http://schemas.microsoft.com/office/drawing/2014/main" id="{F5C149BA-7747-47F6-8EA9-F23C3CF8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1795"/>
              <a:ext cx="96" cy="96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1 h 144"/>
                <a:gd name="T4" fmla="*/ 0 w 96"/>
                <a:gd name="T5" fmla="*/ 1 h 144"/>
                <a:gd name="T6" fmla="*/ 0 60000 65536"/>
                <a:gd name="T7" fmla="*/ 0 60000 65536"/>
                <a:gd name="T8" fmla="*/ 0 60000 65536"/>
                <a:gd name="T9" fmla="*/ 0 w 96"/>
                <a:gd name="T10" fmla="*/ 0 h 144"/>
                <a:gd name="T11" fmla="*/ 96 w 96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44">
                  <a:moveTo>
                    <a:pt x="0" y="0"/>
                  </a:moveTo>
                  <a:cubicBezTo>
                    <a:pt x="48" y="12"/>
                    <a:pt x="96" y="24"/>
                    <a:pt x="96" y="48"/>
                  </a:cubicBezTo>
                  <a:cubicBezTo>
                    <a:pt x="96" y="72"/>
                    <a:pt x="16" y="128"/>
                    <a:pt x="0" y="144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75" name="Line 28">
              <a:extLst>
                <a:ext uri="{FF2B5EF4-FFF2-40B4-BE49-F238E27FC236}">
                  <a16:creationId xmlns:a16="http://schemas.microsoft.com/office/drawing/2014/main" id="{CCFCDB52-B0A1-476E-8D1A-E96EBB659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8" y="1891"/>
              <a:ext cx="912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pSp>
          <p:nvGrpSpPr>
            <p:cNvPr id="34876" name="Group 29">
              <a:extLst>
                <a:ext uri="{FF2B5EF4-FFF2-40B4-BE49-F238E27FC236}">
                  <a16:creationId xmlns:a16="http://schemas.microsoft.com/office/drawing/2014/main" id="{DED13D9A-CCCC-4ABD-9512-99C26A8E6B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1695"/>
              <a:ext cx="432" cy="384"/>
              <a:chOff x="3168" y="2348"/>
              <a:chExt cx="432" cy="384"/>
            </a:xfrm>
          </p:grpSpPr>
          <p:sp>
            <p:nvSpPr>
              <p:cNvPr id="34882" name="Line 30">
                <a:extLst>
                  <a:ext uri="{FF2B5EF4-FFF2-40B4-BE49-F238E27FC236}">
                    <a16:creationId xmlns:a16="http://schemas.microsoft.com/office/drawing/2014/main" id="{4067A2BE-439A-4135-9305-1FCC70DC65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4883" name="Line 31">
                <a:extLst>
                  <a:ext uri="{FF2B5EF4-FFF2-40B4-BE49-F238E27FC236}">
                    <a16:creationId xmlns:a16="http://schemas.microsoft.com/office/drawing/2014/main" id="{C5AA6D94-D9E6-44B1-B1EF-D0D9D9E2D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40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4884" name="Line 32">
                <a:extLst>
                  <a:ext uri="{FF2B5EF4-FFF2-40B4-BE49-F238E27FC236}">
                    <a16:creationId xmlns:a16="http://schemas.microsoft.com/office/drawing/2014/main" id="{E41B555C-0A86-4F18-BACA-421D8BFCCA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3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graphicFrame>
          <p:nvGraphicFramePr>
            <p:cNvPr id="34877" name="Object 33">
              <a:extLst>
                <a:ext uri="{FF2B5EF4-FFF2-40B4-BE49-F238E27FC236}">
                  <a16:creationId xmlns:a16="http://schemas.microsoft.com/office/drawing/2014/main" id="{8825BEAB-702F-4948-AB14-9D697A49D9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3" y="1782"/>
            <a:ext cx="20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17225" imgH="304536" progId="Equation.3">
                    <p:embed/>
                  </p:oleObj>
                </mc:Choice>
                <mc:Fallback>
                  <p:oleObj name="Equation" r:id="rId6" imgW="317225" imgH="304536" progId="Equation.3">
                    <p:embed/>
                    <p:pic>
                      <p:nvPicPr>
                        <p:cNvPr id="34877" name="Object 33">
                          <a:extLst>
                            <a:ext uri="{FF2B5EF4-FFF2-40B4-BE49-F238E27FC236}">
                              <a16:creationId xmlns:a16="http://schemas.microsoft.com/office/drawing/2014/main" id="{8825BEAB-702F-4948-AB14-9D697A49D9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3" y="1782"/>
                          <a:ext cx="200" cy="192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50195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78" name="Line 34">
              <a:extLst>
                <a:ext uri="{FF2B5EF4-FFF2-40B4-BE49-F238E27FC236}">
                  <a16:creationId xmlns:a16="http://schemas.microsoft.com/office/drawing/2014/main" id="{B48D7D59-253B-4E2B-898A-9C278744C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" y="227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4879" name="Line 35">
              <a:extLst>
                <a:ext uri="{FF2B5EF4-FFF2-40B4-BE49-F238E27FC236}">
                  <a16:creationId xmlns:a16="http://schemas.microsoft.com/office/drawing/2014/main" id="{0EB85CCE-C08C-4484-B572-B210F5E721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9" y="2367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34880" name="Object 36">
              <a:extLst>
                <a:ext uri="{FF2B5EF4-FFF2-40B4-BE49-F238E27FC236}">
                  <a16:creationId xmlns:a16="http://schemas.microsoft.com/office/drawing/2014/main" id="{9165D977-17A9-472D-860F-CC0B725959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9892086"/>
                </p:ext>
              </p:extLst>
            </p:nvPr>
          </p:nvGraphicFramePr>
          <p:xfrm>
            <a:off x="4046" y="2371"/>
            <a:ext cx="161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91847" imgH="406048" progId="Equation.3">
                    <p:embed/>
                  </p:oleObj>
                </mc:Choice>
                <mc:Fallback>
                  <p:oleObj name="Equation" r:id="rId8" imgW="291847" imgH="406048" progId="Equation.3">
                    <p:embed/>
                    <p:pic>
                      <p:nvPicPr>
                        <p:cNvPr id="34880" name="Object 36">
                          <a:extLst>
                            <a:ext uri="{FF2B5EF4-FFF2-40B4-BE49-F238E27FC236}">
                              <a16:creationId xmlns:a16="http://schemas.microsoft.com/office/drawing/2014/main" id="{9165D977-17A9-472D-860F-CC0B725959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6" y="2371"/>
                          <a:ext cx="161" cy="224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50195"/>
                          </a:srgbClr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81" name="Object 37">
              <a:extLst>
                <a:ext uri="{FF2B5EF4-FFF2-40B4-BE49-F238E27FC236}">
                  <a16:creationId xmlns:a16="http://schemas.microsoft.com/office/drawing/2014/main" id="{A1801503-82BE-4E5F-8E2B-A1C4FAFF35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6" y="1263"/>
            <a:ext cx="16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253780" imgH="304536" progId="Equation.3">
                    <p:embed/>
                  </p:oleObj>
                </mc:Choice>
                <mc:Fallback>
                  <p:oleObj name="Equation" r:id="rId10" imgW="253780" imgH="304536" progId="Equation.3">
                    <p:embed/>
                    <p:pic>
                      <p:nvPicPr>
                        <p:cNvPr id="34881" name="Object 37">
                          <a:extLst>
                            <a:ext uri="{FF2B5EF4-FFF2-40B4-BE49-F238E27FC236}">
                              <a16:creationId xmlns:a16="http://schemas.microsoft.com/office/drawing/2014/main" id="{A1801503-82BE-4E5F-8E2B-A1C4FAFF35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263"/>
                          <a:ext cx="16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8">
            <a:extLst>
              <a:ext uri="{FF2B5EF4-FFF2-40B4-BE49-F238E27FC236}">
                <a16:creationId xmlns:a16="http://schemas.microsoft.com/office/drawing/2014/main" id="{6DACBA9A-95DB-4651-9DDF-D8A2D22A5787}"/>
              </a:ext>
            </a:extLst>
          </p:cNvPr>
          <p:cNvGrpSpPr>
            <a:grpSpLocks/>
          </p:cNvGrpSpPr>
          <p:nvPr/>
        </p:nvGrpSpPr>
        <p:grpSpPr bwMode="auto">
          <a:xfrm>
            <a:off x="947208" y="1537229"/>
            <a:ext cx="3223948" cy="2145771"/>
            <a:chOff x="117" y="1680"/>
            <a:chExt cx="2437" cy="1622"/>
          </a:xfrm>
        </p:grpSpPr>
        <p:grpSp>
          <p:nvGrpSpPr>
            <p:cNvPr id="34830" name="Group 39">
              <a:extLst>
                <a:ext uri="{FF2B5EF4-FFF2-40B4-BE49-F238E27FC236}">
                  <a16:creationId xmlns:a16="http://schemas.microsoft.com/office/drawing/2014/main" id="{F01D906C-678E-4E08-A387-33374E3DE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1872"/>
              <a:ext cx="378" cy="1008"/>
              <a:chOff x="1056" y="2064"/>
              <a:chExt cx="378" cy="1008"/>
            </a:xfrm>
          </p:grpSpPr>
          <p:graphicFrame>
            <p:nvGraphicFramePr>
              <p:cNvPr id="34859" name="Object 40">
                <a:extLst>
                  <a:ext uri="{FF2B5EF4-FFF2-40B4-BE49-F238E27FC236}">
                    <a16:creationId xmlns:a16="http://schemas.microsoft.com/office/drawing/2014/main" id="{BBD610A7-DAFB-4927-AE81-48D3DB15C39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00" y="2162"/>
              <a:ext cx="192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317225" imgH="304536" progId="Equation.3">
                      <p:embed/>
                    </p:oleObj>
                  </mc:Choice>
                  <mc:Fallback>
                    <p:oleObj name="Equation" r:id="rId12" imgW="317225" imgH="304536" progId="Equation.3">
                      <p:embed/>
                      <p:pic>
                        <p:nvPicPr>
                          <p:cNvPr id="34859" name="Object 40">
                            <a:extLst>
                              <a:ext uri="{FF2B5EF4-FFF2-40B4-BE49-F238E27FC236}">
                                <a16:creationId xmlns:a16="http://schemas.microsoft.com/office/drawing/2014/main" id="{BBD610A7-DAFB-4927-AE81-48D3DB15C39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0" y="2162"/>
                            <a:ext cx="192" cy="1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60" name="Oval 41">
                <a:extLst>
                  <a:ext uri="{FF2B5EF4-FFF2-40B4-BE49-F238E27FC236}">
                    <a16:creationId xmlns:a16="http://schemas.microsoft.com/office/drawing/2014/main" id="{1A9B55EE-9ABF-4AE9-93BB-1D5E2801F8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448"/>
                <a:ext cx="129" cy="240"/>
              </a:xfrm>
              <a:prstGeom prst="ellipse">
                <a:avLst/>
              </a:prstGeom>
              <a:noFill/>
              <a:ln w="38100">
                <a:solidFill>
                  <a:srgbClr val="2828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34861" name="Group 42">
                <a:extLst>
                  <a:ext uri="{FF2B5EF4-FFF2-40B4-BE49-F238E27FC236}">
                    <a16:creationId xmlns:a16="http://schemas.microsoft.com/office/drawing/2014/main" id="{4E51B364-B054-4F96-B89B-B6B0FB19E1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6" y="2064"/>
                <a:ext cx="378" cy="1008"/>
                <a:chOff x="2736" y="1920"/>
                <a:chExt cx="432" cy="1152"/>
              </a:xfrm>
            </p:grpSpPr>
            <p:sp>
              <p:nvSpPr>
                <p:cNvPr id="34862" name="Line 43">
                  <a:extLst>
                    <a:ext uri="{FF2B5EF4-FFF2-40B4-BE49-F238E27FC236}">
                      <a16:creationId xmlns:a16="http://schemas.microsoft.com/office/drawing/2014/main" id="{2C0E471D-9F9A-4FF4-8497-FF9BE37C57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2064"/>
                  <a:ext cx="0" cy="10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4863" name="Line 44">
                  <a:extLst>
                    <a:ext uri="{FF2B5EF4-FFF2-40B4-BE49-F238E27FC236}">
                      <a16:creationId xmlns:a16="http://schemas.microsoft.com/office/drawing/2014/main" id="{7CB6810B-135D-4615-B18F-23DFDFAFE9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920"/>
                  <a:ext cx="0" cy="100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4864" name="Line 45">
                  <a:extLst>
                    <a:ext uri="{FF2B5EF4-FFF2-40B4-BE49-F238E27FC236}">
                      <a16:creationId xmlns:a16="http://schemas.microsoft.com/office/drawing/2014/main" id="{768DE937-80B4-4DF8-8AC1-FCB670353E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36" y="1920"/>
                  <a:ext cx="43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34865" name="Line 46">
                  <a:extLst>
                    <a:ext uri="{FF2B5EF4-FFF2-40B4-BE49-F238E27FC236}">
                      <a16:creationId xmlns:a16="http://schemas.microsoft.com/office/drawing/2014/main" id="{9A9D49D8-1D4E-4AAD-8DB0-A574364BA8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36" y="2928"/>
                  <a:ext cx="43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</p:grpSp>
        <p:grpSp>
          <p:nvGrpSpPr>
            <p:cNvPr id="34831" name="Group 47">
              <a:extLst>
                <a:ext uri="{FF2B5EF4-FFF2-40B4-BE49-F238E27FC236}">
                  <a16:creationId xmlns:a16="http://schemas.microsoft.com/office/drawing/2014/main" id="{4B843DAE-6F1C-47A1-BB6B-A0018C7FE0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" y="2186"/>
              <a:ext cx="432" cy="384"/>
              <a:chOff x="3168" y="2348"/>
              <a:chExt cx="432" cy="384"/>
            </a:xfrm>
          </p:grpSpPr>
          <p:sp>
            <p:nvSpPr>
              <p:cNvPr id="34856" name="Line 48">
                <a:extLst>
                  <a:ext uri="{FF2B5EF4-FFF2-40B4-BE49-F238E27FC236}">
                    <a16:creationId xmlns:a16="http://schemas.microsoft.com/office/drawing/2014/main" id="{7899ADFA-4467-4C50-BDD9-03BF5E823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3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34857" name="Line 49">
                <a:extLst>
                  <a:ext uri="{FF2B5EF4-FFF2-40B4-BE49-F238E27FC236}">
                    <a16:creationId xmlns:a16="http://schemas.microsoft.com/office/drawing/2014/main" id="{56920F74-3D23-4C76-A129-EC30C04A3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540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34858" name="Line 50">
                <a:extLst>
                  <a:ext uri="{FF2B5EF4-FFF2-40B4-BE49-F238E27FC236}">
                    <a16:creationId xmlns:a16="http://schemas.microsoft.com/office/drawing/2014/main" id="{37856C27-9CD9-41AB-BF56-21990BD5D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2732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</p:grpSp>
        <p:sp>
          <p:nvSpPr>
            <p:cNvPr id="34832" name="Line 51">
              <a:extLst>
                <a:ext uri="{FF2B5EF4-FFF2-40B4-BE49-F238E27FC236}">
                  <a16:creationId xmlns:a16="http://schemas.microsoft.com/office/drawing/2014/main" id="{4A6195F2-BA38-400E-9D64-09AF1014D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2" y="2258"/>
              <a:ext cx="207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33" name="Line 52">
              <a:extLst>
                <a:ext uri="{FF2B5EF4-FFF2-40B4-BE49-F238E27FC236}">
                  <a16:creationId xmlns:a16="http://schemas.microsoft.com/office/drawing/2014/main" id="{16E07A1D-BB82-416F-B2F9-4CA5E7245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9" y="2494"/>
              <a:ext cx="206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34" name="Line 53">
              <a:extLst>
                <a:ext uri="{FF2B5EF4-FFF2-40B4-BE49-F238E27FC236}">
                  <a16:creationId xmlns:a16="http://schemas.microsoft.com/office/drawing/2014/main" id="{18929220-899E-42F0-8A90-8FCD7E053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1" y="2381"/>
              <a:ext cx="1155" cy="0"/>
            </a:xfrm>
            <a:prstGeom prst="line">
              <a:avLst/>
            </a:prstGeom>
            <a:noFill/>
            <a:ln w="952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35" name="Line 54">
              <a:extLst>
                <a:ext uri="{FF2B5EF4-FFF2-40B4-BE49-F238E27FC236}">
                  <a16:creationId xmlns:a16="http://schemas.microsoft.com/office/drawing/2014/main" id="{0AC56A1E-2FBB-462C-9089-0E52B50D71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1" y="2629"/>
              <a:ext cx="2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36" name="Oval 55">
              <a:extLst>
                <a:ext uri="{FF2B5EF4-FFF2-40B4-BE49-F238E27FC236}">
                  <a16:creationId xmlns:a16="http://schemas.microsoft.com/office/drawing/2014/main" id="{97BEA9EF-13B3-4D54-81E5-ED4729983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2038"/>
              <a:ext cx="96" cy="62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2828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37" name="Text Box 56">
              <a:extLst>
                <a:ext uri="{FF2B5EF4-FFF2-40B4-BE49-F238E27FC236}">
                  <a16:creationId xmlns:a16="http://schemas.microsoft.com/office/drawing/2014/main" id="{F673660A-2622-435C-8740-746EB1406C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9" y="3000"/>
              <a:ext cx="72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接收屏</a:t>
              </a:r>
              <a:endParaRPr lang="zh-CN" altLang="en-US" sz="2000" b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38" name="Line 57">
              <a:extLst>
                <a:ext uri="{FF2B5EF4-FFF2-40B4-BE49-F238E27FC236}">
                  <a16:creationId xmlns:a16="http://schemas.microsoft.com/office/drawing/2014/main" id="{91D50DCC-D52B-4CBB-8829-46C784C91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1" y="2629"/>
              <a:ext cx="4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39" name="Line 58">
              <a:extLst>
                <a:ext uri="{FF2B5EF4-FFF2-40B4-BE49-F238E27FC236}">
                  <a16:creationId xmlns:a16="http://schemas.microsoft.com/office/drawing/2014/main" id="{FB3B870B-85AF-4194-8542-2929F15A0D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86" y="2381"/>
              <a:ext cx="990" cy="124"/>
            </a:xfrm>
            <a:prstGeom prst="line">
              <a:avLst/>
            </a:prstGeom>
            <a:noFill/>
            <a:ln w="952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40" name="Line 59">
              <a:extLst>
                <a:ext uri="{FF2B5EF4-FFF2-40B4-BE49-F238E27FC236}">
                  <a16:creationId xmlns:a16="http://schemas.microsoft.com/office/drawing/2014/main" id="{1FD1759E-1ACF-44C2-BC04-8F9E64B55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" y="2258"/>
              <a:ext cx="990" cy="123"/>
            </a:xfrm>
            <a:prstGeom prst="line">
              <a:avLst/>
            </a:prstGeom>
            <a:noFill/>
            <a:ln w="952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41" name="Line 60">
              <a:extLst>
                <a:ext uri="{FF2B5EF4-FFF2-40B4-BE49-F238E27FC236}">
                  <a16:creationId xmlns:a16="http://schemas.microsoft.com/office/drawing/2014/main" id="{3549FA8F-CF71-44FC-A6FD-9F109755D7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2093"/>
              <a:ext cx="948" cy="247"/>
            </a:xfrm>
            <a:prstGeom prst="line">
              <a:avLst/>
            </a:prstGeom>
            <a:noFill/>
            <a:ln w="2857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42" name="Line 61">
              <a:extLst>
                <a:ext uri="{FF2B5EF4-FFF2-40B4-BE49-F238E27FC236}">
                  <a16:creationId xmlns:a16="http://schemas.microsoft.com/office/drawing/2014/main" id="{B34EB01E-CD03-410D-9E8F-258129CF1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2093"/>
              <a:ext cx="972" cy="67"/>
            </a:xfrm>
            <a:prstGeom prst="line">
              <a:avLst/>
            </a:prstGeom>
            <a:noFill/>
            <a:ln w="2857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graphicFrame>
          <p:nvGraphicFramePr>
            <p:cNvPr id="34843" name="Object 62">
              <a:extLst>
                <a:ext uri="{FF2B5EF4-FFF2-40B4-BE49-F238E27FC236}">
                  <a16:creationId xmlns:a16="http://schemas.microsoft.com/office/drawing/2014/main" id="{C4320B3A-D193-4C16-BFCF-1E01202D23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7" y="2554"/>
            <a:ext cx="177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152268" imgH="203024" progId="Equation.3">
                    <p:embed/>
                  </p:oleObj>
                </mc:Choice>
                <mc:Fallback>
                  <p:oleObj name="公式" r:id="rId14" imgW="152268" imgH="203024" progId="Equation.3">
                    <p:embed/>
                    <p:pic>
                      <p:nvPicPr>
                        <p:cNvPr id="34843" name="Object 62">
                          <a:extLst>
                            <a:ext uri="{FF2B5EF4-FFF2-40B4-BE49-F238E27FC236}">
                              <a16:creationId xmlns:a16="http://schemas.microsoft.com/office/drawing/2014/main" id="{C4320B3A-D193-4C16-BFCF-1E01202D23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7" y="2554"/>
                          <a:ext cx="177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4" name="Line 63">
              <a:extLst>
                <a:ext uri="{FF2B5EF4-FFF2-40B4-BE49-F238E27FC236}">
                  <a16:creationId xmlns:a16="http://schemas.microsoft.com/office/drawing/2014/main" id="{CCCC5D69-2BB7-46C0-B269-5FBF688790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28" y="2093"/>
              <a:ext cx="948" cy="371"/>
            </a:xfrm>
            <a:prstGeom prst="line">
              <a:avLst/>
            </a:prstGeom>
            <a:noFill/>
            <a:ln w="28575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45" name="Oval 64">
              <a:extLst>
                <a:ext uri="{FF2B5EF4-FFF2-40B4-BE49-F238E27FC236}">
                  <a16:creationId xmlns:a16="http://schemas.microsoft.com/office/drawing/2014/main" id="{6EF2DECE-AB73-4B89-AB56-1A72DDB1C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" y="2103"/>
              <a:ext cx="240" cy="576"/>
            </a:xfrm>
            <a:prstGeom prst="ellipse">
              <a:avLst/>
            </a:prstGeom>
            <a:solidFill>
              <a:srgbClr val="FF7C80"/>
            </a:solidFill>
            <a:ln w="38100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46" name="Oval 65">
              <a:extLst>
                <a:ext uri="{FF2B5EF4-FFF2-40B4-BE49-F238E27FC236}">
                  <a16:creationId xmlns:a16="http://schemas.microsoft.com/office/drawing/2014/main" id="{7C3EEA91-16F6-4085-8B43-4EE02B705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" y="2003"/>
              <a:ext cx="384" cy="768"/>
            </a:xfrm>
            <a:prstGeom prst="ellips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4847" name="Group 66">
              <a:extLst>
                <a:ext uri="{FF2B5EF4-FFF2-40B4-BE49-F238E27FC236}">
                  <a16:creationId xmlns:a16="http://schemas.microsoft.com/office/drawing/2014/main" id="{EEF819C3-BE18-4B2C-926E-A6E1532AB8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2" y="1680"/>
              <a:ext cx="486" cy="1296"/>
              <a:chOff x="2736" y="1920"/>
              <a:chExt cx="432" cy="1152"/>
            </a:xfrm>
          </p:grpSpPr>
          <p:sp>
            <p:nvSpPr>
              <p:cNvPr id="34852" name="Line 67">
                <a:extLst>
                  <a:ext uri="{FF2B5EF4-FFF2-40B4-BE49-F238E27FC236}">
                    <a16:creationId xmlns:a16="http://schemas.microsoft.com/office/drawing/2014/main" id="{2AF28BA7-CC0A-4143-8813-E71C76869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2064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34853" name="Line 68">
                <a:extLst>
                  <a:ext uri="{FF2B5EF4-FFF2-40B4-BE49-F238E27FC236}">
                    <a16:creationId xmlns:a16="http://schemas.microsoft.com/office/drawing/2014/main" id="{80667A5B-264F-4BF2-8E97-3C5FEE3081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192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34854" name="Line 69">
                <a:extLst>
                  <a:ext uri="{FF2B5EF4-FFF2-40B4-BE49-F238E27FC236}">
                    <a16:creationId xmlns:a16="http://schemas.microsoft.com/office/drawing/2014/main" id="{00451ACA-B92A-4FA1-8B4F-946C4DCEC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6" y="1920"/>
                <a:ext cx="432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34855" name="Line 70">
                <a:extLst>
                  <a:ext uri="{FF2B5EF4-FFF2-40B4-BE49-F238E27FC236}">
                    <a16:creationId xmlns:a16="http://schemas.microsoft.com/office/drawing/2014/main" id="{DBC42D96-529E-4BA1-B9F8-2CFF1B4FFE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36" y="2928"/>
                <a:ext cx="432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</p:grpSp>
        <p:sp>
          <p:nvSpPr>
            <p:cNvPr id="34848" name="Line 71">
              <a:extLst>
                <a:ext uri="{FF2B5EF4-FFF2-40B4-BE49-F238E27FC236}">
                  <a16:creationId xmlns:a16="http://schemas.microsoft.com/office/drawing/2014/main" id="{E58AC3D3-120E-4645-B529-DE8EFC3C6C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2208"/>
              <a:ext cx="192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49" name="Line 72">
              <a:extLst>
                <a:ext uri="{FF2B5EF4-FFF2-40B4-BE49-F238E27FC236}">
                  <a16:creationId xmlns:a16="http://schemas.microsoft.com/office/drawing/2014/main" id="{82DF844C-B10E-406E-9F85-C6C676959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5" y="2330"/>
              <a:ext cx="192" cy="4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50" name="Line 73">
              <a:extLst>
                <a:ext uri="{FF2B5EF4-FFF2-40B4-BE49-F238E27FC236}">
                  <a16:creationId xmlns:a16="http://schemas.microsoft.com/office/drawing/2014/main" id="{0E20498E-6E2C-4C8B-B66F-C915B566E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2452"/>
              <a:ext cx="154" cy="3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4851" name="Text Box 74">
              <a:extLst>
                <a:ext uri="{FF2B5EF4-FFF2-40B4-BE49-F238E27FC236}">
                  <a16:creationId xmlns:a16="http://schemas.microsoft.com/office/drawing/2014/main" id="{11B906E7-372B-4DEB-8DD2-D0E86AD355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989"/>
              <a:ext cx="58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圆孔</a:t>
              </a:r>
            </a:p>
          </p:txBody>
        </p:sp>
      </p:grpSp>
      <p:grpSp>
        <p:nvGrpSpPr>
          <p:cNvPr id="13" name="Group 75">
            <a:extLst>
              <a:ext uri="{FF2B5EF4-FFF2-40B4-BE49-F238E27FC236}">
                <a16:creationId xmlns:a16="http://schemas.microsoft.com/office/drawing/2014/main" id="{5E458070-5464-4A14-839D-827396C3F101}"/>
              </a:ext>
            </a:extLst>
          </p:cNvPr>
          <p:cNvGrpSpPr>
            <a:grpSpLocks/>
          </p:cNvGrpSpPr>
          <p:nvPr/>
        </p:nvGrpSpPr>
        <p:grpSpPr bwMode="auto">
          <a:xfrm>
            <a:off x="5869782" y="3763698"/>
            <a:ext cx="952500" cy="952500"/>
            <a:chOff x="1637" y="3461"/>
            <a:chExt cx="720" cy="720"/>
          </a:xfrm>
        </p:grpSpPr>
        <p:sp>
          <p:nvSpPr>
            <p:cNvPr id="34825" name="Oval 76">
              <a:extLst>
                <a:ext uri="{FF2B5EF4-FFF2-40B4-BE49-F238E27FC236}">
                  <a16:creationId xmlns:a16="http://schemas.microsoft.com/office/drawing/2014/main" id="{4333778E-F85C-472E-8EFF-D4A6AC1F7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3461"/>
              <a:ext cx="720" cy="720"/>
            </a:xfrm>
            <a:prstGeom prst="ellipse">
              <a:avLst/>
            </a:prstGeom>
            <a:solidFill>
              <a:srgbClr val="FF3300"/>
            </a:solidFill>
            <a:ln w="38100">
              <a:solidFill>
                <a:srgbClr val="666699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26" name="Oval 77">
              <a:extLst>
                <a:ext uri="{FF2B5EF4-FFF2-40B4-BE49-F238E27FC236}">
                  <a16:creationId xmlns:a16="http://schemas.microsoft.com/office/drawing/2014/main" id="{77EBD5BF-D355-4043-8FDB-C874FE69C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3530"/>
              <a:ext cx="596" cy="596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27" name="Oval 78">
              <a:extLst>
                <a:ext uri="{FF2B5EF4-FFF2-40B4-BE49-F238E27FC236}">
                  <a16:creationId xmlns:a16="http://schemas.microsoft.com/office/drawing/2014/main" id="{D7057296-F8A8-4A2A-9CA7-6409C600F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3565"/>
              <a:ext cx="528" cy="528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28" name="Oval 79">
              <a:extLst>
                <a:ext uri="{FF2B5EF4-FFF2-40B4-BE49-F238E27FC236}">
                  <a16:creationId xmlns:a16="http://schemas.microsoft.com/office/drawing/2014/main" id="{95BAD9C5-F419-4AF8-9F06-38D52029C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3" y="3600"/>
              <a:ext cx="432" cy="452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4829" name="Oval 80">
              <a:extLst>
                <a:ext uri="{FF2B5EF4-FFF2-40B4-BE49-F238E27FC236}">
                  <a16:creationId xmlns:a16="http://schemas.microsoft.com/office/drawing/2014/main" id="{DBE56CC2-9DBB-406E-B1B7-413EC1BEE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661"/>
              <a:ext cx="336" cy="336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3633" name="Text Box 81">
            <a:extLst>
              <a:ext uri="{FF2B5EF4-FFF2-40B4-BE49-F238E27FC236}">
                <a16:creationId xmlns:a16="http://schemas.microsoft.com/office/drawing/2014/main" id="{8B4DE90C-7840-42A1-A8B6-8C6F32236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928" y="4837907"/>
            <a:ext cx="34925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latin typeface="黑体" panose="02010609060101010101" pitchFamily="49" charset="-122"/>
                <a:ea typeface="黑体" panose="02010609060101010101" pitchFamily="49" charset="-122"/>
              </a:rPr>
              <a:t>中央的亮斑</a:t>
            </a:r>
            <a:r>
              <a:rPr lang="en-US" altLang="zh-CN" sz="2333">
                <a:latin typeface="黑体" panose="02010609060101010101" pitchFamily="49" charset="-122"/>
                <a:ea typeface="黑体" panose="02010609060101010101" pitchFamily="49" charset="-122"/>
              </a:rPr>
              <a:t>---- </a:t>
            </a:r>
            <a:r>
              <a:rPr lang="zh-CN" altLang="en-US" sz="2333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艾里斑</a:t>
            </a:r>
          </a:p>
        </p:txBody>
      </p:sp>
      <p:sp>
        <p:nvSpPr>
          <p:cNvPr id="23637" name="Text Box 85">
            <a:extLst>
              <a:ext uri="{FF2B5EF4-FFF2-40B4-BE49-F238E27FC236}">
                <a16:creationId xmlns:a16="http://schemas.microsoft.com/office/drawing/2014/main" id="{06FA6639-84BE-4380-9C13-D40AF9C3C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303" y="3993886"/>
            <a:ext cx="3759729" cy="11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圆孔夫琅和费衍射结果：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>
                <a:latin typeface="黑体" panose="02010609060101010101" pitchFamily="49" charset="-122"/>
                <a:ea typeface="黑体" panose="02010609060101010101" pitchFamily="49" charset="-122"/>
              </a:rPr>
              <a:t>中央是个明亮的圆斑，外围是一组同心的明环和暗环。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23555" grpId="0"/>
      <p:bldP spid="23633" grpId="0"/>
      <p:bldP spid="236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2733784" y="210082"/>
            <a:ext cx="3708136" cy="1629833"/>
            <a:chOff x="1464" y="417"/>
            <a:chExt cx="2803" cy="1232"/>
          </a:xfrm>
        </p:grpSpPr>
        <p:sp>
          <p:nvSpPr>
            <p:cNvPr id="3" name="Rectangle 8"/>
            <p:cNvSpPr>
              <a:spLocks noChangeArrowheads="1"/>
            </p:cNvSpPr>
            <p:nvPr/>
          </p:nvSpPr>
          <p:spPr bwMode="auto">
            <a:xfrm>
              <a:off x="2088" y="545"/>
              <a:ext cx="48" cy="288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4" name="Rectangle 9"/>
            <p:cNvSpPr>
              <a:spLocks noChangeArrowheads="1"/>
            </p:cNvSpPr>
            <p:nvPr/>
          </p:nvSpPr>
          <p:spPr bwMode="auto">
            <a:xfrm>
              <a:off x="2088" y="1217"/>
              <a:ext cx="48" cy="288"/>
            </a:xfrm>
            <a:prstGeom prst="rect">
              <a:avLst/>
            </a:prstGeom>
            <a:solidFill>
              <a:srgbClr val="6633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5" name="Line 10"/>
            <p:cNvSpPr>
              <a:spLocks noChangeShapeType="1"/>
            </p:cNvSpPr>
            <p:nvPr/>
          </p:nvSpPr>
          <p:spPr bwMode="auto">
            <a:xfrm>
              <a:off x="1464" y="1025"/>
              <a:ext cx="278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lgDash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3800" y="417"/>
              <a:ext cx="48" cy="120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1800" y="833"/>
              <a:ext cx="3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1800" y="1217"/>
              <a:ext cx="33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1464" y="833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1464" y="1217"/>
              <a:ext cx="384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2040" y="833"/>
              <a:ext cx="0" cy="384"/>
            </a:xfrm>
            <a:prstGeom prst="line">
              <a:avLst/>
            </a:prstGeom>
            <a:noFill/>
            <a:ln w="12700">
              <a:solidFill>
                <a:srgbClr val="FF3399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 flipV="1">
              <a:off x="2328" y="689"/>
              <a:ext cx="1488" cy="33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2280" y="1025"/>
              <a:ext cx="1536" cy="288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3823" y="689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3836" y="1313"/>
              <a:ext cx="43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2328" y="1457"/>
              <a:ext cx="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17" name="Object 24"/>
            <p:cNvGraphicFramePr>
              <a:graphicFrameLocks noChangeAspect="1"/>
            </p:cNvGraphicFramePr>
            <p:nvPr/>
          </p:nvGraphicFramePr>
          <p:xfrm>
            <a:off x="2904" y="1313"/>
            <a:ext cx="31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215640" imgH="304560" progId="Equation.3">
                    <p:embed/>
                  </p:oleObj>
                </mc:Choice>
                <mc:Fallback>
                  <p:oleObj name="公式" r:id="rId2" imgW="215640" imgH="304560" progId="Equation.3">
                    <p:embed/>
                    <p:pic>
                      <p:nvPicPr>
                        <p:cNvPr id="17" name="Object 24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4" y="1313"/>
                          <a:ext cx="31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0184165"/>
                </p:ext>
              </p:extLst>
            </p:nvPr>
          </p:nvGraphicFramePr>
          <p:xfrm>
            <a:off x="3195" y="749"/>
            <a:ext cx="240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39680" imgH="203040" progId="Equation.3">
                    <p:embed/>
                  </p:oleObj>
                </mc:Choice>
                <mc:Fallback>
                  <p:oleObj name="Equation" r:id="rId4" imgW="139680" imgH="203040" progId="Equation.3">
                    <p:embed/>
                    <p:pic>
                      <p:nvPicPr>
                        <p:cNvPr id="18" name="Object 2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5" y="749"/>
                          <a:ext cx="240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26"/>
            <p:cNvGraphicFramePr>
              <a:graphicFrameLocks noChangeAspect="1"/>
            </p:cNvGraphicFramePr>
            <p:nvPr/>
          </p:nvGraphicFramePr>
          <p:xfrm>
            <a:off x="1760" y="934"/>
            <a:ext cx="232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41200" imgH="228600" progId="Equation.3">
                    <p:embed/>
                  </p:oleObj>
                </mc:Choice>
                <mc:Fallback>
                  <p:oleObj name="Equation" r:id="rId6" imgW="241200" imgH="228600" progId="Equation.3">
                    <p:embed/>
                    <p:pic>
                      <p:nvPicPr>
                        <p:cNvPr id="19" name="Object 26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0" y="934"/>
                          <a:ext cx="232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Line 27"/>
            <p:cNvSpPr>
              <a:spLocks noChangeShapeType="1"/>
            </p:cNvSpPr>
            <p:nvPr/>
          </p:nvSpPr>
          <p:spPr bwMode="auto">
            <a:xfrm>
              <a:off x="2328" y="1361"/>
              <a:ext cx="0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H="1">
              <a:off x="3240" y="1457"/>
              <a:ext cx="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22" name="Freeform 31"/>
            <p:cNvSpPr>
              <a:spLocks/>
            </p:cNvSpPr>
            <p:nvPr/>
          </p:nvSpPr>
          <p:spPr bwMode="auto">
            <a:xfrm>
              <a:off x="3000" y="881"/>
              <a:ext cx="48" cy="144"/>
            </a:xfrm>
            <a:custGeom>
              <a:avLst/>
              <a:gdLst>
                <a:gd name="T0" fmla="*/ 18 w 45"/>
                <a:gd name="T1" fmla="*/ 0 h 252"/>
                <a:gd name="T2" fmla="*/ 42 w 45"/>
                <a:gd name="T3" fmla="*/ 126 h 252"/>
                <a:gd name="T4" fmla="*/ 0 w 45"/>
                <a:gd name="T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2">
                  <a:moveTo>
                    <a:pt x="18" y="0"/>
                  </a:moveTo>
                  <a:cubicBezTo>
                    <a:pt x="22" y="21"/>
                    <a:pt x="45" y="84"/>
                    <a:pt x="42" y="126"/>
                  </a:cubicBezTo>
                  <a:cubicBezTo>
                    <a:pt x="39" y="168"/>
                    <a:pt x="9" y="226"/>
                    <a:pt x="0" y="2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256" y="609"/>
              <a:ext cx="128" cy="832"/>
            </a:xfrm>
            <a:prstGeom prst="ellipse">
              <a:avLst/>
            </a:prstGeom>
            <a:solidFill>
              <a:srgbClr val="0070C0">
                <a:alpha val="5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3000" y="1025"/>
              <a:ext cx="48" cy="144"/>
            </a:xfrm>
            <a:custGeom>
              <a:avLst/>
              <a:gdLst>
                <a:gd name="T0" fmla="*/ 18 w 45"/>
                <a:gd name="T1" fmla="*/ 0 h 252"/>
                <a:gd name="T2" fmla="*/ 42 w 45"/>
                <a:gd name="T3" fmla="*/ 126 h 252"/>
                <a:gd name="T4" fmla="*/ 0 w 45"/>
                <a:gd name="T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2">
                  <a:moveTo>
                    <a:pt x="18" y="0"/>
                  </a:moveTo>
                  <a:cubicBezTo>
                    <a:pt x="22" y="21"/>
                    <a:pt x="45" y="84"/>
                    <a:pt x="42" y="126"/>
                  </a:cubicBezTo>
                  <a:cubicBezTo>
                    <a:pt x="39" y="168"/>
                    <a:pt x="9" y="226"/>
                    <a:pt x="0" y="252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5" name="Object 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0302857"/>
                </p:ext>
              </p:extLst>
            </p:nvPr>
          </p:nvGraphicFramePr>
          <p:xfrm>
            <a:off x="3175" y="954"/>
            <a:ext cx="239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39680" imgH="203040" progId="Equation.3">
                    <p:embed/>
                  </p:oleObj>
                </mc:Choice>
                <mc:Fallback>
                  <p:oleObj name="Equation" r:id="rId8" imgW="139680" imgH="203040" progId="Equation.3">
                    <p:embed/>
                    <p:pic>
                      <p:nvPicPr>
                        <p:cNvPr id="25" name="Object 35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" y="954"/>
                          <a:ext cx="239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Oval 36"/>
            <p:cNvSpPr>
              <a:spLocks noChangeArrowheads="1"/>
            </p:cNvSpPr>
            <p:nvPr/>
          </p:nvSpPr>
          <p:spPr bwMode="auto">
            <a:xfrm>
              <a:off x="3512" y="689"/>
              <a:ext cx="621" cy="6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40"/>
          <p:cNvGrpSpPr>
            <a:grpSpLocks/>
          </p:cNvGrpSpPr>
          <p:nvPr/>
        </p:nvGrpSpPr>
        <p:grpSpPr bwMode="auto">
          <a:xfrm>
            <a:off x="6408846" y="550135"/>
            <a:ext cx="320146" cy="840000"/>
            <a:chOff x="4314" y="531"/>
            <a:chExt cx="242" cy="658"/>
          </a:xfrm>
        </p:grpSpPr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4314" y="531"/>
              <a:ext cx="1" cy="658"/>
            </a:xfrm>
            <a:prstGeom prst="line">
              <a:avLst/>
            </a:prstGeom>
            <a:noFill/>
            <a:ln w="19050">
              <a:solidFill>
                <a:srgbClr val="FF3399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761970" eaLnBrk="1" hangingPunct="1">
                <a:defRPr/>
              </a:pPr>
              <a:endParaRPr lang="zh-CN" altLang="en-US" sz="2333" kern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9" name="Object 39"/>
            <p:cNvGraphicFramePr>
              <a:graphicFrameLocks noChangeAspect="1"/>
            </p:cNvGraphicFramePr>
            <p:nvPr/>
          </p:nvGraphicFramePr>
          <p:xfrm>
            <a:off x="4314" y="709"/>
            <a:ext cx="242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90440" imgH="253800" progId="Equation.3">
                    <p:embed/>
                  </p:oleObj>
                </mc:Choice>
                <mc:Fallback>
                  <p:oleObj name="公式" r:id="rId10" imgW="190440" imgH="253800" progId="Equation.3">
                    <p:embed/>
                    <p:pic>
                      <p:nvPicPr>
                        <p:cNvPr id="29" name="Object 39"/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4" y="709"/>
                          <a:ext cx="242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1433222" y="1836305"/>
            <a:ext cx="610795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  <a:latin typeface="黑体" panose="02010609060101010101" pitchFamily="49" charset="-122"/>
              </a:rPr>
              <a:t> </a:t>
            </a:r>
            <a:r>
              <a:rPr lang="zh-CN" altLang="en-US" sz="2333" dirty="0">
                <a:solidFill>
                  <a:srgbClr val="0000CC"/>
                </a:solidFill>
                <a:latin typeface="黑体" panose="02010609060101010101" pitchFamily="49" charset="-122"/>
              </a:rPr>
              <a:t>第一暗环对应的衍射角：艾里斑的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半角宽度</a:t>
            </a:r>
            <a:r>
              <a:rPr lang="zh-CN" altLang="en-US" sz="2333" dirty="0">
                <a:solidFill>
                  <a:srgbClr val="FF0000"/>
                </a:solidFill>
              </a:rPr>
              <a:t> </a:t>
            </a:r>
          </a:p>
        </p:txBody>
      </p:sp>
      <p:graphicFrame>
        <p:nvGraphicFramePr>
          <p:cNvPr id="31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5111743"/>
              </p:ext>
            </p:extLst>
          </p:nvPr>
        </p:nvGraphicFramePr>
        <p:xfrm>
          <a:off x="3163888" y="2203450"/>
          <a:ext cx="1905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393480" progId="Equation.DSMT4">
                  <p:embed/>
                </p:oleObj>
              </mc:Choice>
              <mc:Fallback>
                <p:oleObj name="Equation" r:id="rId12" imgW="914400" imgH="393480" progId="Equation.DSMT4">
                  <p:embed/>
                  <p:pic>
                    <p:nvPicPr>
                      <p:cNvPr id="31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3888" y="2203450"/>
                        <a:ext cx="1905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3"/>
          <p:cNvGraphicFramePr>
            <a:graphicFrameLocks noChangeAspect="1"/>
          </p:cNvGraphicFramePr>
          <p:nvPr/>
        </p:nvGraphicFramePr>
        <p:xfrm>
          <a:off x="5058094" y="2203115"/>
          <a:ext cx="1216500" cy="8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83920" imgH="393480" progId="Equation.DSMT4">
                  <p:embed/>
                </p:oleObj>
              </mc:Choice>
              <mc:Fallback>
                <p:oleObj name="Equation" r:id="rId14" imgW="583920" imgH="393480" progId="Equation.DSMT4">
                  <p:embed/>
                  <p:pic>
                    <p:nvPicPr>
                      <p:cNvPr id="32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8094" y="2203115"/>
                        <a:ext cx="1216500" cy="81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714449"/>
              </p:ext>
            </p:extLst>
          </p:nvPr>
        </p:nvGraphicFramePr>
        <p:xfrm>
          <a:off x="3159125" y="2863850"/>
          <a:ext cx="3649663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752480" imgH="393480" progId="Equation.DSMT4">
                  <p:embed/>
                </p:oleObj>
              </mc:Choice>
              <mc:Fallback>
                <p:oleObj name="Equation" r:id="rId16" imgW="1752480" imgH="393480" progId="Equation.DSMT4">
                  <p:embed/>
                  <p:pic>
                    <p:nvPicPr>
                      <p:cNvPr id="33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2863850"/>
                        <a:ext cx="3649663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1433223" y="3534789"/>
            <a:ext cx="2631145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  <a:latin typeface="黑体" panose="02010609060101010101" pitchFamily="49" charset="-122"/>
              </a:rPr>
              <a:t> </a:t>
            </a:r>
            <a:r>
              <a:rPr lang="zh-CN" altLang="en-US" sz="2333" dirty="0">
                <a:solidFill>
                  <a:srgbClr val="0000CC"/>
                </a:solidFill>
                <a:latin typeface="黑体" panose="02010609060101010101" pitchFamily="49" charset="-122"/>
              </a:rPr>
              <a:t>艾里斑的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角宽度</a:t>
            </a:r>
            <a:r>
              <a:rPr lang="zh-CN" altLang="en-US" sz="2333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1434680" y="4516109"/>
            <a:ext cx="2378604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</a:pPr>
            <a:r>
              <a:rPr lang="en-US" altLang="zh-CN" sz="2333" dirty="0">
                <a:solidFill>
                  <a:srgbClr val="0000CC"/>
                </a:solidFill>
                <a:latin typeface="黑体" panose="02010609060101010101" pitchFamily="49" charset="-122"/>
              </a:rPr>
              <a:t> </a:t>
            </a:r>
            <a:r>
              <a:rPr lang="zh-CN" altLang="en-US" sz="2333" dirty="0">
                <a:solidFill>
                  <a:srgbClr val="0000CC"/>
                </a:solidFill>
                <a:latin typeface="黑体" panose="02010609060101010101" pitchFamily="49" charset="-122"/>
              </a:rPr>
              <a:t>艾里斑的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直径</a:t>
            </a:r>
            <a:r>
              <a:rPr lang="zh-CN" altLang="en-US" sz="2333" dirty="0">
                <a:solidFill>
                  <a:srgbClr val="FF0000"/>
                </a:solidFill>
              </a:rPr>
              <a:t> </a:t>
            </a:r>
          </a:p>
        </p:txBody>
      </p:sp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3484353" y="3824253"/>
          <a:ext cx="2883750" cy="81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384200" imgH="393480" progId="Equation.DSMT4">
                  <p:embed/>
                </p:oleObj>
              </mc:Choice>
              <mc:Fallback>
                <p:oleObj name="Equation" r:id="rId18" imgW="1384200" imgH="393480" progId="Equation.DSMT4">
                  <p:embed/>
                  <p:pic>
                    <p:nvPicPr>
                      <p:cNvPr id="3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353" y="3824253"/>
                        <a:ext cx="2883750" cy="81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421269"/>
              </p:ext>
            </p:extLst>
          </p:nvPr>
        </p:nvGraphicFramePr>
        <p:xfrm>
          <a:off x="3343275" y="4676691"/>
          <a:ext cx="3281362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74640" imgH="393480" progId="Equation.DSMT4">
                  <p:embed/>
                </p:oleObj>
              </mc:Choice>
              <mc:Fallback>
                <p:oleObj name="Equation" r:id="rId20" imgW="1574640" imgH="393480" progId="Equation.DSMT4">
                  <p:embed/>
                  <p:pic>
                    <p:nvPicPr>
                      <p:cNvPr id="3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4676691"/>
                        <a:ext cx="3281362" cy="820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463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34" grpId="0" autoUpdateAnimBg="0"/>
      <p:bldP spid="3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7" descr="lw2">
            <a:extLst>
              <a:ext uri="{FF2B5EF4-FFF2-40B4-BE49-F238E27FC236}">
                <a16:creationId xmlns:a16="http://schemas.microsoft.com/office/drawing/2014/main" id="{E3346D55-9DD2-41DF-9B4D-8481B474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47" y="997294"/>
            <a:ext cx="2760307" cy="228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 Box 8">
            <a:extLst>
              <a:ext uri="{FF2B5EF4-FFF2-40B4-BE49-F238E27FC236}">
                <a16:creationId xmlns:a16="http://schemas.microsoft.com/office/drawing/2014/main" id="{78177562-7529-4822-86B6-8A844313E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1893" y="337220"/>
            <a:ext cx="216024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8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高能激光武器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81F7B0-1985-E4B2-CB2F-3222368F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75" y="2497460"/>
            <a:ext cx="3074087" cy="218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C44AEF0-6866-4847-9871-7871B90F4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328" y="1127196"/>
            <a:ext cx="2640542" cy="437771"/>
          </a:xfrm>
          <a:prstGeom prst="rect">
            <a:avLst/>
          </a:prstGeom>
          <a:noFill/>
          <a:ln>
            <a:noFill/>
          </a:ln>
          <a:effectLst/>
        </p:spPr>
        <p:txBody>
          <a:bodyPr lIns="75000" tIns="39000" rIns="75000" bIns="39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333">
                <a:solidFill>
                  <a:schemeClr val="accent2"/>
                </a:solidFill>
                <a:latin typeface="黑体" panose="02010609060101010101" pitchFamily="49" charset="-122"/>
              </a:rPr>
              <a:t>几何光学</a:t>
            </a:r>
            <a:r>
              <a:rPr lang="en-US" altLang="zh-CN" sz="2333">
                <a:solidFill>
                  <a:schemeClr val="accent2"/>
                </a:solidFill>
                <a:latin typeface="黑体" panose="02010609060101010101" pitchFamily="49" charset="-122"/>
              </a:rPr>
              <a:t>: </a:t>
            </a: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CF77F11B-E8BA-4F7D-8E0C-B600ED6A4728}"/>
              </a:ext>
            </a:extLst>
          </p:cNvPr>
          <p:cNvGrpSpPr>
            <a:grpSpLocks/>
          </p:cNvGrpSpPr>
          <p:nvPr/>
        </p:nvGrpSpPr>
        <p:grpSpPr bwMode="auto">
          <a:xfrm>
            <a:off x="2441443" y="1235675"/>
            <a:ext cx="5040313" cy="1149614"/>
            <a:chOff x="1056" y="297"/>
            <a:chExt cx="3552" cy="869"/>
          </a:xfrm>
        </p:grpSpPr>
        <p:sp>
          <p:nvSpPr>
            <p:cNvPr id="4" name="Text Box 6">
              <a:extLst>
                <a:ext uri="{FF2B5EF4-FFF2-40B4-BE49-F238E27FC236}">
                  <a16:creationId xmlns:a16="http://schemas.microsoft.com/office/drawing/2014/main" id="{1945208A-93C7-49CD-8D0C-C1580E034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528"/>
              <a:ext cx="2113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物点   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  <a:sym typeface="Symbol" panose="05050102010706020507" pitchFamily="18" charset="2"/>
                </a:rPr>
                <a:t>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   像点</a:t>
              </a:r>
            </a:p>
          </p:txBody>
        </p:sp>
        <p:sp>
          <p:nvSpPr>
            <p:cNvPr id="5" name="Text Box 7">
              <a:extLst>
                <a:ext uri="{FF2B5EF4-FFF2-40B4-BE49-F238E27FC236}">
                  <a16:creationId xmlns:a16="http://schemas.microsoft.com/office/drawing/2014/main" id="{92CD977C-BDF2-46C5-BD3B-97BF2B80A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835"/>
              <a:ext cx="3552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物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物点集合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) 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  <a:sym typeface="Symbol" panose="05050102010706020507" pitchFamily="18" charset="2"/>
                </a:rPr>
                <a:t>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 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像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像点集合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)</a:t>
              </a:r>
            </a:p>
          </p:txBody>
        </p:sp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32EA7A8A-51D7-4C40-BB99-B62DE34FB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97"/>
              <a:ext cx="1104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 algn="just">
                <a:defRPr/>
              </a:pP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经透镜</a:t>
              </a:r>
              <a:r>
                <a:rPr lang="en-US" altLang="zh-CN" sz="2333">
                  <a:solidFill>
                    <a:schemeClr val="accent2"/>
                  </a:solidFill>
                  <a:latin typeface="黑体" panose="02010609060101010101" pitchFamily="49" charset="-122"/>
                </a:rPr>
                <a:t>)</a:t>
              </a:r>
              <a:endParaRPr lang="en-US" altLang="zh-CN" sz="2333" b="0">
                <a:solidFill>
                  <a:schemeClr val="accent2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7" name="Text Box 9">
            <a:extLst>
              <a:ext uri="{FF2B5EF4-FFF2-40B4-BE49-F238E27FC236}">
                <a16:creationId xmlns:a16="http://schemas.microsoft.com/office/drawing/2014/main" id="{282F8AC4-CE58-4895-8F13-86DC70FFCC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6744" y="2852482"/>
            <a:ext cx="2401093" cy="437771"/>
          </a:xfrm>
          <a:prstGeom prst="rect">
            <a:avLst/>
          </a:prstGeom>
          <a:noFill/>
          <a:ln>
            <a:noFill/>
          </a:ln>
          <a:effectLst/>
        </p:spPr>
        <p:txBody>
          <a:bodyPr lIns="75000" tIns="39000" rIns="75000" bIns="390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波动光学</a:t>
            </a:r>
            <a:r>
              <a:rPr lang="en-US" altLang="zh-CN" sz="2333" dirty="0">
                <a:solidFill>
                  <a:srgbClr val="FF0000"/>
                </a:solidFill>
                <a:latin typeface="黑体" panose="02010609060101010101" pitchFamily="49" charset="-122"/>
              </a:rPr>
              <a:t>:</a:t>
            </a:r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66EAB40C-32B5-4D1A-AC21-30E38DA79278}"/>
              </a:ext>
            </a:extLst>
          </p:cNvPr>
          <p:cNvGrpSpPr>
            <a:grpSpLocks/>
          </p:cNvGrpSpPr>
          <p:nvPr/>
        </p:nvGrpSpPr>
        <p:grpSpPr bwMode="auto">
          <a:xfrm>
            <a:off x="2328119" y="2971544"/>
            <a:ext cx="5099843" cy="1149614"/>
            <a:chOff x="1056" y="297"/>
            <a:chExt cx="3552" cy="869"/>
          </a:xfrm>
        </p:grpSpPr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907AEF15-BA47-48D2-86D1-3A5EB1A1B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528"/>
              <a:ext cx="2116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物点  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  <a:sym typeface="Symbol" panose="05050102010706020507" pitchFamily="18" charset="2"/>
                </a:rPr>
                <a:t>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  像斑</a:t>
              </a: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AA9D15D5-083A-4783-80C3-3FFED8FBD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835"/>
              <a:ext cx="3552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物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物点集合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) 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  <a:sym typeface="Symbol" panose="05050102010706020507" pitchFamily="18" charset="2"/>
                </a:rPr>
                <a:t>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 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像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像斑集合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)</a:t>
              </a:r>
            </a:p>
          </p:txBody>
        </p:sp>
        <p:sp>
          <p:nvSpPr>
            <p:cNvPr id="11" name="Text Box 13">
              <a:extLst>
                <a:ext uri="{FF2B5EF4-FFF2-40B4-BE49-F238E27FC236}">
                  <a16:creationId xmlns:a16="http://schemas.microsoft.com/office/drawing/2014/main" id="{95D33481-872E-48FD-A0D4-5BC954C312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97"/>
              <a:ext cx="1104" cy="3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75000" tIns="39000" rIns="75000" bIns="39000">
              <a:spAutoFit/>
            </a:bodyPr>
            <a:lstStyle/>
            <a:p>
              <a:pPr algn="just">
                <a:defRPr/>
              </a:pP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(</a:t>
              </a: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</a:rPr>
                <a:t>经透镜</a:t>
              </a:r>
              <a:r>
                <a:rPr lang="en-US" altLang="zh-CN" sz="2333">
                  <a:solidFill>
                    <a:srgbClr val="FF0000"/>
                  </a:solidFill>
                  <a:latin typeface="黑体" panose="02010609060101010101" pitchFamily="49" charset="-122"/>
                </a:rPr>
                <a:t>)</a:t>
              </a:r>
              <a:endParaRPr lang="en-US" altLang="zh-CN" sz="2333" b="0"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12" name="Rectangle 14">
            <a:extLst>
              <a:ext uri="{FF2B5EF4-FFF2-40B4-BE49-F238E27FC236}">
                <a16:creationId xmlns:a16="http://schemas.microsoft.com/office/drawing/2014/main" id="{C41857F8-D0B3-44A1-896B-3D3863B90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927" y="4573323"/>
            <a:ext cx="7380552" cy="465855"/>
          </a:xfrm>
          <a:prstGeom prst="rect">
            <a:avLst/>
          </a:prstGeom>
          <a:noFill/>
          <a:ln>
            <a:noFill/>
          </a:ln>
          <a:effectLst/>
        </p:spPr>
        <p:txBody>
          <a:bodyPr lIns="75000" tIns="39000" rIns="75000" bIns="3900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333" dirty="0">
                <a:latin typeface="黑体" panose="02010609060101010101" pitchFamily="49" charset="-122"/>
              </a:rPr>
              <a:t>距离很近的两个物点的像斑有可能重叠，从而分辨不清</a:t>
            </a:r>
            <a:endParaRPr lang="zh-CN" altLang="en-US" sz="2333" b="0" dirty="0">
              <a:latin typeface="黑体" panose="02010609060101010101" pitchFamily="49" charset="-122"/>
            </a:endParaRPr>
          </a:p>
        </p:txBody>
      </p:sp>
      <p:sp>
        <p:nvSpPr>
          <p:cNvPr id="14" name="Text Box 46">
            <a:extLst>
              <a:ext uri="{FF2B5EF4-FFF2-40B4-BE49-F238E27FC236}">
                <a16:creationId xmlns:a16="http://schemas.microsoft.com/office/drawing/2014/main" id="{CB1F0D58-A456-49F3-9287-59129377C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475" y="410174"/>
            <a:ext cx="3378729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>
                <a:solidFill>
                  <a:srgbClr val="0000FF"/>
                </a:solidFill>
                <a:latin typeface="宋体" pitchFamily="2" charset="-122"/>
              </a:rPr>
              <a:t>二、光学仪器的分辨率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7" grpId="0" build="p" autoUpdateAnimBg="0"/>
      <p:bldP spid="12" grpId="0" build="p" autoUpdateAnimBg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30"/>
  <p:tag name="ARS_SLIDE_PARTICIPANTNUM" val="30"/>
  <p:tag name="ARS_SLIDE_SUBMITNUM" val="0"/>
  <p:tag name="ARS_SLIDE_CORRECTNUM" val="0"/>
</p:tagLst>
</file>

<file path=ppt/theme/theme1.xml><?xml version="1.0" encoding="utf-8"?>
<a:theme xmlns:a="http://schemas.openxmlformats.org/drawingml/2006/main" name="物理课模板">
  <a:themeElements>
    <a:clrScheme name="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0000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模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01-2运动叠加原理 抛体运动</Template>
  <TotalTime>7349</TotalTime>
  <Words>966</Words>
  <Application>Microsoft Office PowerPoint</Application>
  <PresentationFormat>全屏显示(16:10)</PresentationFormat>
  <Paragraphs>164</Paragraphs>
  <Slides>28</Slides>
  <Notes>19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黑体</vt:lpstr>
      <vt:lpstr>宋体</vt:lpstr>
      <vt:lpstr>Arial</vt:lpstr>
      <vt:lpstr>Calibri</vt:lpstr>
      <vt:lpstr>Cambria Math</vt:lpstr>
      <vt:lpstr>Palatino Linotype</vt:lpstr>
      <vt:lpstr>Times New Roman</vt:lpstr>
      <vt:lpstr>Wingdings</vt:lpstr>
      <vt:lpstr>物理课模板</vt:lpstr>
      <vt:lpstr>Equation.3</vt:lpstr>
      <vt:lpstr>MathType 6.0 Equation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apphy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wuwangjie</dc:creator>
  <cp:lastModifiedBy>伟</cp:lastModifiedBy>
  <cp:revision>516</cp:revision>
  <cp:lastPrinted>2022-08-03T01:13:46Z</cp:lastPrinted>
  <dcterms:created xsi:type="dcterms:W3CDTF">2006-02-19T14:49:26Z</dcterms:created>
  <dcterms:modified xsi:type="dcterms:W3CDTF">2024-10-10T11:23:16Z</dcterms:modified>
</cp:coreProperties>
</file>